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 id="2147483671" r:id="rId6"/>
    <p:sldMasterId id="2147483673" r:id="rId7"/>
    <p:sldMasterId id="2147483675" r:id="rId8"/>
  </p:sldMasterIdLst>
  <p:notesMasterIdLst>
    <p:notesMasterId r:id="rId26"/>
  </p:notesMasterIdLst>
  <p:sldIdLst>
    <p:sldId id="256" r:id="rId9"/>
    <p:sldId id="257" r:id="rId10"/>
    <p:sldId id="261" r:id="rId11"/>
    <p:sldId id="260" r:id="rId12"/>
    <p:sldId id="259" r:id="rId13"/>
    <p:sldId id="262" r:id="rId14"/>
    <p:sldId id="263" r:id="rId15"/>
    <p:sldId id="264" r:id="rId16"/>
    <p:sldId id="266" r:id="rId17"/>
    <p:sldId id="267" r:id="rId18"/>
    <p:sldId id="268" r:id="rId19"/>
    <p:sldId id="269" r:id="rId20"/>
    <p:sldId id="270" r:id="rId21"/>
    <p:sldId id="271" r:id="rId22"/>
    <p:sldId id="272" r:id="rId23"/>
    <p:sldId id="274" r:id="rId24"/>
    <p:sldId id="27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575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CC0000"/>
    <a:srgbClr val="005F91"/>
    <a:srgbClr val="2D8EC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64" d="100"/>
          <a:sy n="64" d="100"/>
        </p:scale>
        <p:origin x="-1446" y="-102"/>
      </p:cViewPr>
      <p:guideLst>
        <p:guide orient="horz" pos="2160"/>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318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Macintosh%20HD:Users:rkansal:Dropbox:MENAISCO:Docs%20from%20Ameer:Menaisco%20&amp;%20IOTA%20Manpower%20List%20(as%20of%20February%2022,%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dPt>
            <c:idx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Lbls>
            <c:dLbl>
              <c:idx val="0"/>
              <c:layout>
                <c:manualLayout>
                  <c:x val="-0.13297020130104545"/>
                  <c:y val="0.1185406608591001"/>
                </c:manualLayout>
              </c:layout>
              <c:showPercent val="1"/>
              <c:extLst>
                <c:ext xmlns:c15="http://schemas.microsoft.com/office/drawing/2012/chart" uri="{CE6537A1-D6FC-4f65-9D91-7224C49458BB}"/>
              </c:extLst>
            </c:dLbl>
            <c:dLbl>
              <c:idx val="1"/>
              <c:layout>
                <c:manualLayout>
                  <c:x val="6.7982822924496977E-2"/>
                  <c:y val="-0.19106944365401521"/>
                </c:manualLayout>
              </c:layout>
              <c:showPercent val="1"/>
              <c:extLst>
                <c:ext xmlns:c15="http://schemas.microsoft.com/office/drawing/2012/chart" uri="{CE6537A1-D6FC-4f65-9D91-7224C49458BB}"/>
              </c:extLst>
            </c:dLbl>
            <c:dLbl>
              <c:idx val="2"/>
              <c:layout>
                <c:manualLayout>
                  <c:x val="0.12721293199255734"/>
                  <c:y val="0.15458437321780291"/>
                </c:manualLayout>
              </c:layout>
              <c:showPercent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Percent val="1"/>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Sheet2!$W$31:$W$33</c:f>
              <c:strCache>
                <c:ptCount val="3"/>
                <c:pt idx="0">
                  <c:v>Admin, Support &amp; Manpower</c:v>
                </c:pt>
                <c:pt idx="1">
                  <c:v>Engineering</c:v>
                </c:pt>
                <c:pt idx="2">
                  <c:v>Technical</c:v>
                </c:pt>
              </c:strCache>
            </c:strRef>
          </c:cat>
          <c:val>
            <c:numRef>
              <c:f>Sheet2!$Z$31:$Z$33</c:f>
              <c:numCache>
                <c:formatCode>General</c:formatCode>
                <c:ptCount val="3"/>
                <c:pt idx="0">
                  <c:v>220</c:v>
                </c:pt>
                <c:pt idx="1">
                  <c:v>254</c:v>
                </c:pt>
                <c:pt idx="2">
                  <c:v>171</c:v>
                </c:pt>
              </c:numCache>
            </c:numRef>
          </c:val>
        </c:ser>
        <c:dLbls>
          <c:showPercent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CA8D2-29BB-B145-A871-0309C96CD472}" type="datetimeFigureOut">
              <a:rPr lang="en-US" smtClean="0"/>
              <a:pPr/>
              <a:t>3/28/2016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897C0-C9A0-944C-9451-6E7BF42F9239}" type="slidenum">
              <a:rPr lang="en-US" smtClean="0"/>
              <a:pPr/>
              <a:t>‹#›</a:t>
            </a:fld>
            <a:endParaRPr lang="en-US" dirty="0"/>
          </a:p>
        </p:txBody>
      </p:sp>
    </p:spTree>
    <p:extLst>
      <p:ext uri="{BB962C8B-B14F-4D97-AF65-F5344CB8AC3E}">
        <p14:creationId xmlns:p14="http://schemas.microsoft.com/office/powerpoint/2010/main" xmlns="" val="24339168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897C0-C9A0-944C-9451-6E7BF42F9239}" type="slidenum">
              <a:rPr lang="en-US" smtClean="0"/>
              <a:pPr/>
              <a:t>1</a:t>
            </a:fld>
            <a:endParaRPr lang="en-US" dirty="0"/>
          </a:p>
        </p:txBody>
      </p:sp>
    </p:spTree>
    <p:extLst>
      <p:ext uri="{BB962C8B-B14F-4D97-AF65-F5344CB8AC3E}">
        <p14:creationId xmlns:p14="http://schemas.microsoft.com/office/powerpoint/2010/main" xmlns="" val="331921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897C0-C9A0-944C-9451-6E7BF42F9239}" type="slidenum">
              <a:rPr lang="en-US" smtClean="0"/>
              <a:pPr/>
              <a:t>3</a:t>
            </a:fld>
            <a:endParaRPr lang="en-US" dirty="0"/>
          </a:p>
        </p:txBody>
      </p:sp>
    </p:spTree>
    <p:extLst>
      <p:ext uri="{BB962C8B-B14F-4D97-AF65-F5344CB8AC3E}">
        <p14:creationId xmlns:p14="http://schemas.microsoft.com/office/powerpoint/2010/main" xmlns="" val="176744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rgbClr val="005F91"/>
          </a:solidFill>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69578"/>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981813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4408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66295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114668"/>
            <a:ext cx="8229600" cy="1143000"/>
          </a:xfrm>
        </p:spPr>
        <p:txBody>
          <a:bodyPr/>
          <a:lstStyle>
            <a:lvl1pPr>
              <a:defRPr>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xmlns="" val="1557038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114668"/>
            <a:ext cx="8229600" cy="1143000"/>
          </a:xfrm>
        </p:spPr>
        <p:txBody>
          <a:bodyPr/>
          <a:lstStyle>
            <a:lvl1pPr>
              <a:defRPr>
                <a:solidFill>
                  <a:srgbClr val="2D8EC2"/>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xmlns="" val="48495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83852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608403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91991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675525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28722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57256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233826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5"/>
          <p:cNvSpPr>
            <a:spLocks noGrp="1"/>
          </p:cNvSpPr>
          <p:nvPr>
            <p:ph type="ftr" sz="quarter" idx="11"/>
          </p:nvPr>
        </p:nvSpPr>
        <p:spPr>
          <a:xfrm>
            <a:off x="4885439" y="6298911"/>
            <a:ext cx="3563650" cy="195174"/>
          </a:xfrm>
        </p:spPr>
        <p:txBody>
          <a:bodyPr/>
          <a:lstStyle/>
          <a:p>
            <a:endParaRPr lang="en-US" dirty="0"/>
          </a:p>
        </p:txBody>
      </p:sp>
    </p:spTree>
    <p:extLst>
      <p:ext uri="{BB962C8B-B14F-4D97-AF65-F5344CB8AC3E}">
        <p14:creationId xmlns:p14="http://schemas.microsoft.com/office/powerpoint/2010/main" xmlns="" val="409737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55261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677878" y="6126163"/>
            <a:ext cx="970960" cy="365125"/>
          </a:xfrm>
          <a:prstGeom prst="rect">
            <a:avLst/>
          </a:prstGeom>
        </p:spPr>
        <p:txBody>
          <a:bodyPr/>
          <a:lstStyle/>
          <a:p>
            <a:fld id="{EAA590DB-6F6C-5041-AFC4-FD3F7F54382C}" type="datetimeFigureOut">
              <a:rPr lang="en-US" smtClean="0"/>
              <a:pPr/>
              <a:t>3/28/2016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474783" y="6126163"/>
            <a:ext cx="548721" cy="365125"/>
          </a:xfrm>
          <a:prstGeom prst="rect">
            <a:avLst/>
          </a:prstGeom>
        </p:spPr>
        <p:txBody>
          <a:bodyPr/>
          <a:lstStyle/>
          <a:p>
            <a:fld id="{F7F85964-990B-1547-A060-93C3A9CF882B}" type="slidenum">
              <a:rPr lang="en-US" smtClean="0"/>
              <a:pPr/>
              <a:t>‹#›</a:t>
            </a:fld>
            <a:endParaRPr lang="en-US" dirty="0"/>
          </a:p>
        </p:txBody>
      </p:sp>
    </p:spTree>
    <p:extLst>
      <p:ext uri="{BB962C8B-B14F-4D97-AF65-F5344CB8AC3E}">
        <p14:creationId xmlns:p14="http://schemas.microsoft.com/office/powerpoint/2010/main" xmlns="" val="107431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7878" y="6126163"/>
            <a:ext cx="970960" cy="365125"/>
          </a:xfrm>
          <a:prstGeom prst="rect">
            <a:avLst/>
          </a:prstGeom>
        </p:spPr>
        <p:txBody>
          <a:bodyPr/>
          <a:lstStyle/>
          <a:p>
            <a:fld id="{EAA590DB-6F6C-5041-AFC4-FD3F7F54382C}" type="datetimeFigureOut">
              <a:rPr lang="en-US" smtClean="0"/>
              <a:pPr/>
              <a:t>3/28/2016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5474783" y="6126163"/>
            <a:ext cx="548721" cy="365125"/>
          </a:xfrm>
          <a:prstGeom prst="rect">
            <a:avLst/>
          </a:prstGeom>
        </p:spPr>
        <p:txBody>
          <a:bodyPr/>
          <a:lstStyle/>
          <a:p>
            <a:fld id="{F7F85964-990B-1547-A060-93C3A9CF882B}" type="slidenum">
              <a:rPr lang="en-US" smtClean="0"/>
              <a:pPr/>
              <a:t>‹#›</a:t>
            </a:fld>
            <a:endParaRPr lang="en-US" dirty="0"/>
          </a:p>
        </p:txBody>
      </p:sp>
    </p:spTree>
    <p:extLst>
      <p:ext uri="{BB962C8B-B14F-4D97-AF65-F5344CB8AC3E}">
        <p14:creationId xmlns:p14="http://schemas.microsoft.com/office/powerpoint/2010/main" xmlns="" val="81543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77878" y="6126163"/>
            <a:ext cx="970960" cy="365125"/>
          </a:xfrm>
          <a:prstGeom prst="rect">
            <a:avLst/>
          </a:prstGeom>
        </p:spPr>
        <p:txBody>
          <a:bodyPr/>
          <a:lstStyle/>
          <a:p>
            <a:fld id="{EAA590DB-6F6C-5041-AFC4-FD3F7F54382C}" type="datetimeFigureOut">
              <a:rPr lang="en-US" smtClean="0"/>
              <a:pPr/>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474783" y="6126163"/>
            <a:ext cx="548721" cy="365125"/>
          </a:xfrm>
          <a:prstGeom prst="rect">
            <a:avLst/>
          </a:prstGeom>
        </p:spPr>
        <p:txBody>
          <a:bodyPr/>
          <a:lstStyle/>
          <a:p>
            <a:fld id="{F7F85964-990B-1547-A060-93C3A9CF882B}" type="slidenum">
              <a:rPr lang="en-US" smtClean="0"/>
              <a:pPr/>
              <a:t>‹#›</a:t>
            </a:fld>
            <a:endParaRPr lang="en-US" dirty="0"/>
          </a:p>
        </p:txBody>
      </p:sp>
    </p:spTree>
    <p:extLst>
      <p:ext uri="{BB962C8B-B14F-4D97-AF65-F5344CB8AC3E}">
        <p14:creationId xmlns:p14="http://schemas.microsoft.com/office/powerpoint/2010/main" xmlns="" val="218141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8"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3510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6">
            <a:extLst>
              <a:ext uri="{28A0092B-C50C-407E-A947-70E740481C1C}">
                <a14:useLocalDpi xmlns:a14="http://schemas.microsoft.com/office/drawing/2010/main" xmlns="" val="0"/>
              </a:ext>
            </a:extLst>
          </a:blip>
          <a:stretch>
            <a:fillRect/>
          </a:stretch>
        </p:blipFill>
        <p:spPr>
          <a:xfrm>
            <a:off x="17952" y="6123649"/>
            <a:ext cx="9132570" cy="72580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3475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885439" y="6298911"/>
            <a:ext cx="3563650" cy="195174"/>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dirty="0"/>
          </a:p>
        </p:txBody>
      </p:sp>
    </p:spTree>
    <p:extLst>
      <p:ext uri="{BB962C8B-B14F-4D97-AF65-F5344CB8AC3E}">
        <p14:creationId xmlns:p14="http://schemas.microsoft.com/office/powerpoint/2010/main" xmlns="" val="166499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4572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HCEC-NEW-PPT-TEMPLATE.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10160"/>
            <a:ext cx="7515225" cy="15397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itle Placeholder 1"/>
          <p:cNvSpPr txBox="1">
            <a:spLocks/>
          </p:cNvSpPr>
          <p:nvPr userDrawn="1"/>
        </p:nvSpPr>
        <p:spPr>
          <a:xfrm>
            <a:off x="457200" y="5131587"/>
            <a:ext cx="3603699" cy="56276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chemeClr val="bg1"/>
                </a:solidFill>
                <a:latin typeface="+mj-lt"/>
                <a:ea typeface="+mj-ea"/>
                <a:cs typeface="+mj-cs"/>
              </a:defRPr>
            </a:lvl1pPr>
          </a:lstStyle>
          <a:p>
            <a:r>
              <a:rPr lang="en-US" sz="1600" b="0" dirty="0" smtClean="0">
                <a:solidFill>
                  <a:schemeClr val="tx1">
                    <a:lumMod val="50000"/>
                    <a:lumOff val="50000"/>
                  </a:schemeClr>
                </a:solidFill>
              </a:rPr>
              <a:t>Click to edit Master title style</a:t>
            </a:r>
            <a:endParaRPr lang="en-US" sz="1600" b="0" dirty="0">
              <a:solidFill>
                <a:schemeClr val="tx1">
                  <a:lumMod val="50000"/>
                  <a:lumOff val="50000"/>
                </a:schemeClr>
              </a:solidFill>
            </a:endParaRPr>
          </a:p>
        </p:txBody>
      </p:sp>
    </p:spTree>
    <p:extLst>
      <p:ext uri="{BB962C8B-B14F-4D97-AF65-F5344CB8AC3E}">
        <p14:creationId xmlns:p14="http://schemas.microsoft.com/office/powerpoint/2010/main" xmlns="" val="1371901897"/>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005274"/>
            <a:ext cx="8222797" cy="15397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1446364683"/>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005274"/>
            <a:ext cx="8222797" cy="15397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1773741152"/>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005274"/>
            <a:ext cx="8222797" cy="15397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4177683705"/>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66232" y="3094274"/>
            <a:ext cx="4552967" cy="1815229"/>
          </a:xfrm>
        </p:spPr>
        <p:txBody>
          <a:bodyPr/>
          <a:lstStyle/>
          <a:p>
            <a:pPr algn="l"/>
            <a:r>
              <a:rPr lang="en-US" dirty="0" smtClean="0">
                <a:solidFill>
                  <a:schemeClr val="bg1"/>
                </a:solidFill>
              </a:rPr>
              <a:t>Presentation Title</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07" y="0"/>
            <a:ext cx="9140186" cy="6857999"/>
          </a:xfrm>
          <a:prstGeom prst="rect">
            <a:avLst/>
          </a:prstGeom>
        </p:spPr>
      </p:pic>
      <p:sp>
        <p:nvSpPr>
          <p:cNvPr id="4" name="Title 2"/>
          <p:cNvSpPr txBox="1">
            <a:spLocks/>
          </p:cNvSpPr>
          <p:nvPr/>
        </p:nvSpPr>
        <p:spPr>
          <a:xfrm>
            <a:off x="457200" y="3105590"/>
            <a:ext cx="8229600" cy="1143000"/>
          </a:xfrm>
          <a:prstGeom prst="rect">
            <a:avLst/>
          </a:prstGeom>
        </p:spPr>
        <p:txBody>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sz="4400" dirty="0" smtClean="0">
                <a:solidFill>
                  <a:schemeClr val="bg1"/>
                </a:solidFill>
              </a:rPr>
              <a:t>  Capability Overview </a:t>
            </a:r>
          </a:p>
          <a:p>
            <a:pPr algn="r"/>
            <a:endParaRPr lang="en-US" sz="1800" dirty="0" smtClean="0">
              <a:solidFill>
                <a:schemeClr val="bg1"/>
              </a:solidFill>
            </a:endParaRPr>
          </a:p>
          <a:p>
            <a:pPr algn="r"/>
            <a:endParaRPr lang="en-US" sz="1800" dirty="0" smtClean="0">
              <a:solidFill>
                <a:schemeClr val="bg1"/>
              </a:solidFill>
            </a:endParaRPr>
          </a:p>
          <a:p>
            <a:pPr algn="r"/>
            <a:r>
              <a:rPr lang="en-US" sz="1800" dirty="0" smtClean="0">
                <a:solidFill>
                  <a:schemeClr val="bg1"/>
                </a:solidFill>
              </a:rPr>
              <a:t>Passion To Deliver With Excellence </a:t>
            </a:r>
            <a:endParaRPr lang="en-US" sz="1800" dirty="0">
              <a:solidFill>
                <a:schemeClr val="bg1"/>
              </a:solidFill>
            </a:endParaRPr>
          </a:p>
        </p:txBody>
      </p:sp>
    </p:spTree>
    <p:extLst>
      <p:ext uri="{BB962C8B-B14F-4D97-AF65-F5344CB8AC3E}">
        <p14:creationId xmlns:p14="http://schemas.microsoft.com/office/powerpoint/2010/main" xmlns="" val="337979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88269" y="897483"/>
            <a:ext cx="3926828" cy="643434"/>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sz="2400" dirty="0" smtClean="0">
                <a:solidFill>
                  <a:srgbClr val="A50021"/>
                </a:solidFill>
                <a:latin typeface="Calibri" panose="020F0502020204030204" pitchFamily="34" charset="0"/>
              </a:rPr>
              <a:t>Instrument Calibration </a:t>
            </a:r>
            <a:endParaRPr lang="en-US" sz="2400" dirty="0">
              <a:solidFill>
                <a:srgbClr val="A50021"/>
              </a:solidFill>
              <a:latin typeface="Calibri" panose="020F0502020204030204" pitchFamily="34" charset="0"/>
            </a:endParaRPr>
          </a:p>
        </p:txBody>
      </p:sp>
      <p:sp>
        <p:nvSpPr>
          <p:cNvPr id="9" name="Chevron 8"/>
          <p:cNvSpPr/>
          <p:nvPr/>
        </p:nvSpPr>
        <p:spPr>
          <a:xfrm>
            <a:off x="6902236" y="381000"/>
            <a:ext cx="7620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a:off x="7519275" y="381000"/>
            <a:ext cx="6858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4697975" y="861063"/>
            <a:ext cx="2454415"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Outages Services </a:t>
            </a:r>
            <a:endParaRPr lang="en-US" dirty="0"/>
          </a:p>
        </p:txBody>
      </p:sp>
      <p:sp>
        <p:nvSpPr>
          <p:cNvPr id="17" name="Title 1"/>
          <p:cNvSpPr txBox="1">
            <a:spLocks/>
          </p:cNvSpPr>
          <p:nvPr/>
        </p:nvSpPr>
        <p:spPr>
          <a:xfrm>
            <a:off x="388269" y="333828"/>
            <a:ext cx="8596668"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Engineering &amp; Field Services  </a:t>
            </a:r>
            <a:endParaRPr lang="en-US" dirty="0">
              <a:solidFill>
                <a:schemeClr val="accent1"/>
              </a:solidFill>
              <a:latin typeface="Calibri" panose="020F0502020204030204" pitchFamily="34" charset="0"/>
            </a:endParaRPr>
          </a:p>
        </p:txBody>
      </p:sp>
      <p:sp>
        <p:nvSpPr>
          <p:cNvPr id="15" name="Rectangle 14"/>
          <p:cNvSpPr/>
          <p:nvPr/>
        </p:nvSpPr>
        <p:spPr>
          <a:xfrm>
            <a:off x="388269" y="1784654"/>
            <a:ext cx="6486697" cy="4406078"/>
          </a:xfrm>
          <a:prstGeom prst="rect">
            <a:avLst/>
          </a:prstGeom>
        </p:spPr>
        <p:txBody>
          <a:bodyPr wrap="square">
            <a:spAutoFit/>
          </a:bodyPr>
          <a:lstStyle/>
          <a:p>
            <a:pPr marL="342900" lvl="0" indent="-342900">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Portable pressure calibrator (GE-Druck DPI-610)</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Digital Test Gauge (GE-Druck DPI 104)</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Hydraulic Hand Pump (GE-Druck PV212)</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Pneumatic Pressure and Vacuum Pump (GE-Druck PV211)</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Pressure calibration kit (Omega DPG4000)</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Dry Block Temperature Calibrator (GE-Druck DBC 650TC)</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Loop Calibrator (GE-Druck UPS-III)</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Field Communicator Heart Emerson 375</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Precision Multifunction Process Calibrator (Fluke 726)</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MEMORY HiCORDER (Hioki 8847)</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TEMPERATURE HiTESTER (Hioki 3442)</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HIGH VOLTAGE INSULATION HiTESTER (Hioki 3455)</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CLAMP ON AC/DC HiTESTER (Hioki 3290-10)</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Radiation Type TEMPERATURE HiTESTER (Hioki 3415-01)</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PHASE DETECTOR (Hioki 3129)</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DC SIGNAL SOURCE (Hioki SS7012)</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The Hand Held Tachometers (Ono Sokki HT-4200)</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VIBROMETER WITH ANALYZER (Showa Sokki 1022A)</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dirty="0">
                <a:solidFill>
                  <a:schemeClr val="tx1">
                    <a:lumMod val="65000"/>
                    <a:lumOff val="35000"/>
                  </a:schemeClr>
                </a:solidFill>
                <a:latin typeface="Calibri Light" panose="020F0302020204030204" pitchFamily="34" charset="0"/>
                <a:ea typeface="Times New Roman" panose="02020603050405020304" pitchFamily="18" charset="0"/>
                <a:cs typeface="Arial" panose="020B0604020202020204" pitchFamily="34" charset="0"/>
              </a:rPr>
              <a:t>Sound Level Meter (RionNL-20)</a:t>
            </a:r>
            <a:endParaRPr lang="en-US" sz="1400" dirty="0">
              <a:solidFill>
                <a:schemeClr val="tx1">
                  <a:lumMod val="65000"/>
                  <a:lumOff val="35000"/>
                </a:schemeClr>
              </a:solidFill>
              <a:latin typeface="Times New Roman" panose="02020603050405020304" pitchFamily="18" charset="0"/>
              <a:ea typeface="Times New Roman" panose="02020603050405020304" pitchFamily="18" charset="0"/>
            </a:endParaRPr>
          </a:p>
          <a:p>
            <a:pPr>
              <a:lnSpc>
                <a:spcPct val="107000"/>
              </a:lnSpc>
              <a:spcAft>
                <a:spcPts val="800"/>
              </a:spcAft>
            </a:pPr>
            <a:r>
              <a:rPr lang="en-US" sz="14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 </a:t>
            </a:r>
            <a:endParaRPr lang="en-US" sz="14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800279" y="3987693"/>
            <a:ext cx="4203913" cy="2795155"/>
          </a:xfrm>
          <a:effectLst>
            <a:softEdge rad="203200"/>
          </a:effectLst>
        </p:spPr>
      </p:pic>
    </p:spTree>
    <p:extLst>
      <p:ext uri="{BB962C8B-B14F-4D97-AF65-F5344CB8AC3E}">
        <p14:creationId xmlns:p14="http://schemas.microsoft.com/office/powerpoint/2010/main" xmlns="" val="1610494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evron 8"/>
          <p:cNvSpPr/>
          <p:nvPr/>
        </p:nvSpPr>
        <p:spPr>
          <a:xfrm>
            <a:off x="6902236" y="381000"/>
            <a:ext cx="7620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a:off x="7519275" y="381000"/>
            <a:ext cx="6858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4697975" y="861063"/>
            <a:ext cx="2454415"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Outages Services </a:t>
            </a:r>
            <a:endParaRPr lang="en-US" dirty="0"/>
          </a:p>
        </p:txBody>
      </p:sp>
      <p:sp>
        <p:nvSpPr>
          <p:cNvPr id="17" name="Title 1"/>
          <p:cNvSpPr txBox="1">
            <a:spLocks/>
          </p:cNvSpPr>
          <p:nvPr/>
        </p:nvSpPr>
        <p:spPr>
          <a:xfrm>
            <a:off x="388269" y="326586"/>
            <a:ext cx="8596668"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Commissioning   </a:t>
            </a:r>
            <a:endParaRPr lang="en-US" dirty="0">
              <a:solidFill>
                <a:schemeClr val="accent1"/>
              </a:solidFill>
              <a:latin typeface="Calibri" panose="020F0502020204030204" pitchFamily="34" charset="0"/>
            </a:endParaRPr>
          </a:p>
        </p:txBody>
      </p:sp>
      <p:sp>
        <p:nvSpPr>
          <p:cNvPr id="11" name="Rectangle 10"/>
          <p:cNvSpPr/>
          <p:nvPr/>
        </p:nvSpPr>
        <p:spPr>
          <a:xfrm>
            <a:off x="1995562" y="3343104"/>
            <a:ext cx="6096000" cy="3323987"/>
          </a:xfrm>
          <a:prstGeom prst="rect">
            <a:avLst/>
          </a:prstGeom>
        </p:spPr>
        <p:txBody>
          <a:bodyPr>
            <a:spAutoFit/>
          </a:bodyPr>
          <a:lstStyle/>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Gas and Steam turbine electromechanical systems commissioning.</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Boiler or HRSG electromechanical systems commissioning.</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Balance of Plant Preparation of commissioning procedures.</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Water treatment systems commissioning.</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Electrical and mechanical </a:t>
            </a:r>
            <a:r>
              <a:rPr lang="en-US" sz="1500" dirty="0" smtClean="0">
                <a:solidFill>
                  <a:schemeClr val="tx1">
                    <a:lumMod val="65000"/>
                    <a:lumOff val="35000"/>
                  </a:schemeClr>
                </a:solidFill>
                <a:latin typeface="Calibri Light" panose="020F0302020204030204" pitchFamily="34" charset="0"/>
              </a:rPr>
              <a:t>Equipment's </a:t>
            </a:r>
            <a:r>
              <a:rPr lang="en-US" sz="1500" dirty="0">
                <a:solidFill>
                  <a:schemeClr val="tx1">
                    <a:lumMod val="65000"/>
                    <a:lumOff val="35000"/>
                  </a:schemeClr>
                </a:solidFill>
                <a:latin typeface="Calibri Light" panose="020F0302020204030204" pitchFamily="34" charset="0"/>
              </a:rPr>
              <a:t>inspection.</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Electrical and mechanical equipment pre-commissioning and commissioning.</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Interfacing, signaling, grounding, wiring continuity and loop check.</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Protection relays testing and validation.</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Field instrument calibration and loop check.</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DCS, SCADA and PLC systems logic and functional testing and validation.</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Hydro and pneumatic tests.</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Piping flushing and blowout (air and steam).</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Alignment of rotating machines (pumps, fans…etc).</a:t>
            </a:r>
          </a:p>
        </p:txBody>
      </p:sp>
      <p:sp>
        <p:nvSpPr>
          <p:cNvPr id="12" name="Rectangle 11"/>
          <p:cNvSpPr/>
          <p:nvPr/>
        </p:nvSpPr>
        <p:spPr>
          <a:xfrm>
            <a:off x="539217" y="1537049"/>
            <a:ext cx="4790945" cy="2046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dirty="0" smtClean="0">
              <a:solidFill>
                <a:schemeClr val="tx1">
                  <a:lumMod val="65000"/>
                  <a:lumOff val="35000"/>
                </a:schemeClr>
              </a:solidFill>
              <a:latin typeface="Calibri Light" panose="020F0302020204030204" pitchFamily="34" charset="0"/>
            </a:endParaRPr>
          </a:p>
          <a:p>
            <a:r>
              <a:rPr lang="en-US" sz="1500" dirty="0">
                <a:solidFill>
                  <a:schemeClr val="tx1">
                    <a:lumMod val="65000"/>
                    <a:lumOff val="35000"/>
                  </a:schemeClr>
                </a:solidFill>
                <a:latin typeface="Calibri Light" panose="020F0302020204030204" pitchFamily="34" charset="0"/>
              </a:rPr>
              <a:t>long experience in commissioning different types of power plants i.e. thermal power plants; simple cycle power </a:t>
            </a:r>
            <a:r>
              <a:rPr lang="en-US" sz="1500" dirty="0" smtClean="0">
                <a:solidFill>
                  <a:schemeClr val="tx1">
                    <a:lumMod val="65000"/>
                    <a:lumOff val="35000"/>
                  </a:schemeClr>
                </a:solidFill>
                <a:latin typeface="Calibri Light" panose="020F0302020204030204" pitchFamily="34" charset="0"/>
              </a:rPr>
              <a:t>and </a:t>
            </a:r>
            <a:r>
              <a:rPr lang="en-US" sz="1500" dirty="0">
                <a:solidFill>
                  <a:schemeClr val="tx1">
                    <a:lumMod val="65000"/>
                    <a:lumOff val="35000"/>
                  </a:schemeClr>
                </a:solidFill>
                <a:latin typeface="Calibri Light" panose="020F0302020204030204" pitchFamily="34" charset="0"/>
              </a:rPr>
              <a:t>combined cycle power plants, our commissioning activities include commissioning of the following power plant main systems and </a:t>
            </a:r>
            <a:r>
              <a:rPr lang="en-US" sz="1500" dirty="0" smtClean="0">
                <a:solidFill>
                  <a:schemeClr val="tx1">
                    <a:lumMod val="65000"/>
                    <a:lumOff val="35000"/>
                  </a:schemeClr>
                </a:solidFill>
                <a:latin typeface="Calibri Light" panose="020F0302020204030204" pitchFamily="34" charset="0"/>
              </a:rPr>
              <a:t>equipment's services</a:t>
            </a:r>
            <a:r>
              <a:rPr lang="en-US" sz="1500" dirty="0">
                <a:solidFill>
                  <a:schemeClr val="tx1">
                    <a:lumMod val="65000"/>
                    <a:lumOff val="35000"/>
                  </a:schemeClr>
                </a:solidFill>
                <a:latin typeface="Calibri Light" panose="020F0302020204030204" pitchFamily="34" charset="0"/>
              </a:rPr>
              <a:t>.</a:t>
            </a:r>
          </a:p>
          <a:p>
            <a:pPr algn="ctr"/>
            <a:endParaRPr lang="en-US" sz="1500" dirty="0">
              <a:solidFill>
                <a:schemeClr val="tx1">
                  <a:lumMod val="65000"/>
                  <a:lumOff val="35000"/>
                </a:schemeClr>
              </a:solidFill>
              <a:latin typeface="Calibri Light" panose="020F0302020204030204" pitchFamily="34" charset="0"/>
            </a:endParaRPr>
          </a:p>
        </p:txBody>
      </p:sp>
      <p:pic>
        <p:nvPicPr>
          <p:cNvPr id="13" name="Picture 2" descr="http://www.egyptrol.com/SitePhotos/Commissioni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69202" y="1008049"/>
            <a:ext cx="3513493" cy="2335055"/>
          </a:xfrm>
          <a:prstGeom prst="rect">
            <a:avLst/>
          </a:prstGeom>
          <a:noFill/>
          <a:effectLst>
            <a:softEdge rad="266700"/>
          </a:effectLst>
          <a:extLst>
            <a:ext uri="{909E8E84-426E-40DD-AFC4-6F175D3DCCD1}">
              <a14:hiddenFill xmlns:a14="http://schemas.microsoft.com/office/drawing/2010/main" xmlns="">
                <a:solidFill>
                  <a:srgbClr val="FFFFFF"/>
                </a:solidFill>
              </a14:hiddenFill>
            </a:ext>
          </a:extLst>
        </p:spPr>
      </p:pic>
      <p:sp>
        <p:nvSpPr>
          <p:cNvPr id="18" name="Title 1"/>
          <p:cNvSpPr txBox="1">
            <a:spLocks/>
          </p:cNvSpPr>
          <p:nvPr/>
        </p:nvSpPr>
        <p:spPr>
          <a:xfrm>
            <a:off x="501181" y="917045"/>
            <a:ext cx="1879621" cy="458552"/>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sz="2400" dirty="0" smtClean="0">
                <a:solidFill>
                  <a:srgbClr val="A50021"/>
                </a:solidFill>
                <a:latin typeface="Calibri" panose="020F0502020204030204" pitchFamily="34" charset="0"/>
              </a:rPr>
              <a:t>Power Plants  </a:t>
            </a:r>
            <a:endParaRPr lang="en-US" sz="2400" dirty="0">
              <a:solidFill>
                <a:srgbClr val="A50021"/>
              </a:solidFill>
              <a:latin typeface="Calibri" panose="020F0502020204030204" pitchFamily="34" charset="0"/>
            </a:endParaRPr>
          </a:p>
        </p:txBody>
      </p:sp>
    </p:spTree>
    <p:extLst>
      <p:ext uri="{BB962C8B-B14F-4D97-AF65-F5344CB8AC3E}">
        <p14:creationId xmlns:p14="http://schemas.microsoft.com/office/powerpoint/2010/main" xmlns="" val="2233176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evron 8"/>
          <p:cNvSpPr/>
          <p:nvPr/>
        </p:nvSpPr>
        <p:spPr>
          <a:xfrm>
            <a:off x="6902236" y="381000"/>
            <a:ext cx="7620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a:off x="7519275" y="381000"/>
            <a:ext cx="6858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4697975" y="861063"/>
            <a:ext cx="2454415"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Outages Services </a:t>
            </a:r>
            <a:endParaRPr lang="en-US" dirty="0"/>
          </a:p>
        </p:txBody>
      </p:sp>
      <p:sp>
        <p:nvSpPr>
          <p:cNvPr id="17" name="Title 1"/>
          <p:cNvSpPr txBox="1">
            <a:spLocks/>
          </p:cNvSpPr>
          <p:nvPr/>
        </p:nvSpPr>
        <p:spPr>
          <a:xfrm>
            <a:off x="388269" y="326586"/>
            <a:ext cx="8596668"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Commissioning </a:t>
            </a:r>
            <a:endParaRPr lang="en-US" dirty="0">
              <a:solidFill>
                <a:schemeClr val="accent1"/>
              </a:solidFill>
              <a:latin typeface="Calibri" panose="020F0502020204030204" pitchFamily="34" charset="0"/>
            </a:endParaRPr>
          </a:p>
        </p:txBody>
      </p:sp>
      <p:sp>
        <p:nvSpPr>
          <p:cNvPr id="18" name="Title 1"/>
          <p:cNvSpPr txBox="1">
            <a:spLocks/>
          </p:cNvSpPr>
          <p:nvPr/>
        </p:nvSpPr>
        <p:spPr>
          <a:xfrm>
            <a:off x="501181" y="917045"/>
            <a:ext cx="1879621" cy="458552"/>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sz="2400" dirty="0" smtClean="0">
                <a:solidFill>
                  <a:srgbClr val="A50021"/>
                </a:solidFill>
                <a:latin typeface="Calibri" panose="020F0502020204030204" pitchFamily="34" charset="0"/>
              </a:rPr>
              <a:t>Substations </a:t>
            </a:r>
            <a:endParaRPr lang="en-US" sz="2400" dirty="0">
              <a:solidFill>
                <a:srgbClr val="A50021"/>
              </a:solidFill>
              <a:latin typeface="Calibri" panose="020F0502020204030204" pitchFamily="34" charset="0"/>
            </a:endParaRPr>
          </a:p>
        </p:txBody>
      </p:sp>
      <p:sp>
        <p:nvSpPr>
          <p:cNvPr id="15" name="Rectangle 14"/>
          <p:cNvSpPr/>
          <p:nvPr/>
        </p:nvSpPr>
        <p:spPr>
          <a:xfrm>
            <a:off x="501182" y="1330774"/>
            <a:ext cx="4401744" cy="1207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dirty="0" smtClean="0">
              <a:solidFill>
                <a:schemeClr val="tx1">
                  <a:lumMod val="65000"/>
                  <a:lumOff val="35000"/>
                </a:schemeClr>
              </a:solidFill>
              <a:latin typeface="Calibri Light" panose="020F0302020204030204" pitchFamily="34" charset="0"/>
            </a:endParaRPr>
          </a:p>
          <a:p>
            <a:r>
              <a:rPr lang="en-US" sz="1500" dirty="0" smtClean="0">
                <a:solidFill>
                  <a:schemeClr val="tx1">
                    <a:lumMod val="65000"/>
                    <a:lumOff val="35000"/>
                  </a:schemeClr>
                </a:solidFill>
                <a:latin typeface="Calibri Light" panose="020F0302020204030204" pitchFamily="34" charset="0"/>
              </a:rPr>
              <a:t>Wide experience </a:t>
            </a:r>
            <a:r>
              <a:rPr lang="en-US" sz="1500" dirty="0">
                <a:solidFill>
                  <a:schemeClr val="tx1">
                    <a:lumMod val="65000"/>
                    <a:lumOff val="35000"/>
                  </a:schemeClr>
                </a:solidFill>
                <a:latin typeface="Calibri Light" panose="020F0302020204030204" pitchFamily="34" charset="0"/>
              </a:rPr>
              <a:t>in commissioning of all components </a:t>
            </a:r>
            <a:r>
              <a:rPr lang="en-US" sz="1500" dirty="0" smtClean="0">
                <a:solidFill>
                  <a:schemeClr val="tx1">
                    <a:lumMod val="65000"/>
                    <a:lumOff val="35000"/>
                  </a:schemeClr>
                </a:solidFill>
                <a:latin typeface="Calibri Light" panose="020F0302020204030204" pitchFamily="34" charset="0"/>
              </a:rPr>
              <a:t>up </a:t>
            </a:r>
            <a:r>
              <a:rPr lang="en-US" sz="1500" dirty="0">
                <a:solidFill>
                  <a:schemeClr val="tx1">
                    <a:lumMod val="65000"/>
                    <a:lumOff val="35000"/>
                  </a:schemeClr>
                </a:solidFill>
                <a:latin typeface="Calibri Light" panose="020F0302020204030204" pitchFamily="34" charset="0"/>
              </a:rPr>
              <a:t>to 500KV (GIS) &amp; outdoor (AIS) Substation; our commissioning activities include commissioning of the following substation main systems and </a:t>
            </a:r>
            <a:r>
              <a:rPr lang="en-US" sz="1500" dirty="0" smtClean="0">
                <a:solidFill>
                  <a:schemeClr val="tx1">
                    <a:lumMod val="65000"/>
                    <a:lumOff val="35000"/>
                  </a:schemeClr>
                </a:solidFill>
                <a:latin typeface="Calibri Light" panose="020F0302020204030204" pitchFamily="34" charset="0"/>
              </a:rPr>
              <a:t>equipments:</a:t>
            </a:r>
            <a:endParaRPr lang="en-US" sz="1500" dirty="0">
              <a:solidFill>
                <a:schemeClr val="tx1">
                  <a:lumMod val="65000"/>
                  <a:lumOff val="35000"/>
                </a:schemeClr>
              </a:solidFill>
              <a:latin typeface="Calibri Light" panose="020F0302020204030204" pitchFamily="34" charset="0"/>
            </a:endParaRPr>
          </a:p>
        </p:txBody>
      </p:sp>
      <p:sp>
        <p:nvSpPr>
          <p:cNvPr id="16" name="Rectangle 15"/>
          <p:cNvSpPr/>
          <p:nvPr/>
        </p:nvSpPr>
        <p:spPr>
          <a:xfrm>
            <a:off x="771542" y="2689096"/>
            <a:ext cx="8004390" cy="3554819"/>
          </a:xfrm>
          <a:prstGeom prst="rect">
            <a:avLst/>
          </a:prstGeom>
        </p:spPr>
        <p:txBody>
          <a:bodyPr wrap="square">
            <a:spAutoFit/>
          </a:bodyPr>
          <a:lstStyle/>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Circuit breaker testing (function, timing, contact resistance, contact travel distance).</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Power transformer up to 500MVA and 500kV testing (insulation resistance, ratio, vector group, DC winding resistance, tan delta, frequency resonance analysis, oil testing…etc.)</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Shunt reactors, capacitor banks &amp; auxiliary transformers.</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Current and potential transformers testing.</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All components of up to 500KV (GIS) &amp; outdoor (AIS) sub-station.</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Cables continuity, insulation resistance and HV test as applicable.</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AC dist. board, DC dist. board, neutral ground NGR. Resist. &amp; ring main units RMU.</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Relay &amp; control panels, fault and sequence of event recorder.</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Systems interfacing, stability, scheme, function and overall interlocking.</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Relay &amp; control panels factory testing, site training and factory training.</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Grounding system testing.</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Cables high voltage test up to 33KV.</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Fire fighting and HVAC system.</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DCS, PLC and SCADA systems.</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25085" y="527900"/>
            <a:ext cx="3520062" cy="2128205"/>
          </a:xfrm>
          <a:prstGeom prst="rect">
            <a:avLst/>
          </a:prstGeom>
          <a:effectLst>
            <a:softEdge rad="127000"/>
          </a:effectLst>
        </p:spPr>
      </p:pic>
    </p:spTree>
    <p:extLst>
      <p:ext uri="{BB962C8B-B14F-4D97-AF65-F5344CB8AC3E}">
        <p14:creationId xmlns:p14="http://schemas.microsoft.com/office/powerpoint/2010/main" xmlns="" val="307960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evron 8"/>
          <p:cNvSpPr/>
          <p:nvPr/>
        </p:nvSpPr>
        <p:spPr>
          <a:xfrm>
            <a:off x="6902236" y="381000"/>
            <a:ext cx="7620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a:off x="7519275" y="381000"/>
            <a:ext cx="6858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4697975" y="861063"/>
            <a:ext cx="2454415"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Outages Services </a:t>
            </a:r>
            <a:endParaRPr lang="en-US" dirty="0"/>
          </a:p>
        </p:txBody>
      </p:sp>
      <p:sp>
        <p:nvSpPr>
          <p:cNvPr id="17" name="Title 1"/>
          <p:cNvSpPr txBox="1">
            <a:spLocks/>
          </p:cNvSpPr>
          <p:nvPr/>
        </p:nvSpPr>
        <p:spPr>
          <a:xfrm>
            <a:off x="388269" y="326586"/>
            <a:ext cx="8596668"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Operation &amp; Maintenance </a:t>
            </a:r>
            <a:endParaRPr lang="en-US" dirty="0">
              <a:solidFill>
                <a:schemeClr val="accent1"/>
              </a:solidFill>
              <a:latin typeface="Calibri" panose="020F0502020204030204" pitchFamily="34" charset="0"/>
            </a:endParaRPr>
          </a:p>
        </p:txBody>
      </p:sp>
      <p:sp>
        <p:nvSpPr>
          <p:cNvPr id="18" name="Title 1"/>
          <p:cNvSpPr txBox="1">
            <a:spLocks/>
          </p:cNvSpPr>
          <p:nvPr/>
        </p:nvSpPr>
        <p:spPr>
          <a:xfrm>
            <a:off x="501181" y="917045"/>
            <a:ext cx="1879621" cy="458552"/>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sz="2400" dirty="0" smtClean="0">
                <a:solidFill>
                  <a:srgbClr val="A50021"/>
                </a:solidFill>
                <a:latin typeface="Calibri" panose="020F0502020204030204" pitchFamily="34" charset="0"/>
              </a:rPr>
              <a:t>Power Plants </a:t>
            </a:r>
            <a:endParaRPr lang="en-US" sz="2400" dirty="0">
              <a:solidFill>
                <a:srgbClr val="A50021"/>
              </a:solidFill>
              <a:latin typeface="Calibri" panose="020F0502020204030204" pitchFamily="34" charset="0"/>
            </a:endParaRPr>
          </a:p>
        </p:txBody>
      </p:sp>
      <p:sp>
        <p:nvSpPr>
          <p:cNvPr id="11" name="Rectangle 10"/>
          <p:cNvSpPr/>
          <p:nvPr/>
        </p:nvSpPr>
        <p:spPr>
          <a:xfrm>
            <a:off x="501181" y="1962339"/>
            <a:ext cx="4158190" cy="1543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dirty="0" smtClean="0">
              <a:solidFill>
                <a:schemeClr val="tx1">
                  <a:lumMod val="65000"/>
                  <a:lumOff val="35000"/>
                </a:schemeClr>
              </a:solidFill>
              <a:latin typeface="Calibri Light" panose="020F0302020204030204" pitchFamily="34" charset="0"/>
            </a:endParaRPr>
          </a:p>
          <a:p>
            <a:r>
              <a:rPr lang="en-US" sz="1500" dirty="0" smtClean="0">
                <a:solidFill>
                  <a:schemeClr val="tx1">
                    <a:lumMod val="65000"/>
                    <a:lumOff val="35000"/>
                  </a:schemeClr>
                </a:solidFill>
                <a:latin typeface="Calibri Light" panose="020F0302020204030204" pitchFamily="34" charset="0"/>
              </a:rPr>
              <a:t>Provides </a:t>
            </a:r>
            <a:r>
              <a:rPr lang="en-US" sz="1500" dirty="0">
                <a:solidFill>
                  <a:schemeClr val="tx1">
                    <a:lumMod val="65000"/>
                    <a:lumOff val="35000"/>
                  </a:schemeClr>
                </a:solidFill>
                <a:latin typeface="Calibri Light" panose="020F0302020204030204" pitchFamily="34" charset="0"/>
              </a:rPr>
              <a:t>operations &amp; maintenance services during a power plant project lifecycle. We offer a wide range of O&amp;M services, including complete turnkey operations models or through Manpower Staffing. We can also provide O&amp;M services during first operation of power plant to tune the operating parameters to reach the highest possible efficiency</a:t>
            </a:r>
            <a:r>
              <a:rPr lang="en-US" sz="1500" dirty="0" smtClean="0">
                <a:solidFill>
                  <a:schemeClr val="tx1">
                    <a:lumMod val="65000"/>
                    <a:lumOff val="35000"/>
                  </a:schemeClr>
                </a:solidFill>
                <a:latin typeface="Calibri Light" panose="020F0302020204030204" pitchFamily="34" charset="0"/>
              </a:rPr>
              <a:t>.</a:t>
            </a:r>
            <a:endParaRPr lang="en-US" sz="1500" dirty="0">
              <a:solidFill>
                <a:schemeClr val="tx1">
                  <a:lumMod val="65000"/>
                  <a:lumOff val="35000"/>
                </a:schemeClr>
              </a:solidFill>
              <a:latin typeface="Calibri Light" panose="020F0302020204030204" pitchFamily="34" charset="0"/>
            </a:endParaRPr>
          </a:p>
        </p:txBody>
      </p:sp>
      <p:sp>
        <p:nvSpPr>
          <p:cNvPr id="12" name="Rectangle 11"/>
          <p:cNvSpPr/>
          <p:nvPr/>
        </p:nvSpPr>
        <p:spPr>
          <a:xfrm>
            <a:off x="695780" y="3733738"/>
            <a:ext cx="8004390" cy="784830"/>
          </a:xfrm>
          <a:prstGeom prst="rect">
            <a:avLst/>
          </a:prstGeom>
        </p:spPr>
        <p:txBody>
          <a:bodyPr wrap="square">
            <a:spAutoFit/>
          </a:bodyPr>
          <a:lstStyle/>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Thermal Power Plant.</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Simple Cycle Power Plant.</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Combined Cycle power plant.</a:t>
            </a:r>
          </a:p>
        </p:txBody>
      </p:sp>
      <p:pic>
        <p:nvPicPr>
          <p:cNvPr id="13" name="Picture 2" descr="http://avantt.in/wp-content/uploads/2012/01/operation-maint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6603" y="1816141"/>
            <a:ext cx="4076065" cy="3057049"/>
          </a:xfrm>
          <a:prstGeom prst="rect">
            <a:avLst/>
          </a:prstGeom>
          <a:noFill/>
          <a:effectLst>
            <a:softEdge rad="2286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2450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evron 8"/>
          <p:cNvSpPr/>
          <p:nvPr/>
        </p:nvSpPr>
        <p:spPr>
          <a:xfrm>
            <a:off x="6902236" y="381000"/>
            <a:ext cx="7620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a:off x="7519275" y="381000"/>
            <a:ext cx="6858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4697975" y="861063"/>
            <a:ext cx="2454415"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Outages Services </a:t>
            </a:r>
            <a:endParaRPr lang="en-US" dirty="0"/>
          </a:p>
        </p:txBody>
      </p:sp>
      <p:sp>
        <p:nvSpPr>
          <p:cNvPr id="17" name="Title 1"/>
          <p:cNvSpPr txBox="1">
            <a:spLocks/>
          </p:cNvSpPr>
          <p:nvPr/>
        </p:nvSpPr>
        <p:spPr>
          <a:xfrm>
            <a:off x="388269" y="326586"/>
            <a:ext cx="8596668"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Expertise </a:t>
            </a:r>
            <a:endParaRPr lang="en-US" dirty="0">
              <a:solidFill>
                <a:schemeClr val="accent1"/>
              </a:solidFill>
              <a:latin typeface="Calibri" panose="020F0502020204030204" pitchFamily="34" charset="0"/>
            </a:endParaRPr>
          </a:p>
        </p:txBody>
      </p:sp>
      <p:sp>
        <p:nvSpPr>
          <p:cNvPr id="16" name="Content Placeholder 7"/>
          <p:cNvSpPr>
            <a:spLocks noGrp="1"/>
          </p:cNvSpPr>
          <p:nvPr>
            <p:ph idx="1"/>
          </p:nvPr>
        </p:nvSpPr>
        <p:spPr>
          <a:xfrm>
            <a:off x="532319" y="1180653"/>
            <a:ext cx="8278421" cy="1512853"/>
          </a:xfrm>
        </p:spPr>
        <p:txBody>
          <a:bodyPr>
            <a:normAutofit/>
          </a:bodyPr>
          <a:lstStyle/>
          <a:p>
            <a:pPr algn="just">
              <a:spcBef>
                <a:spcPts val="600"/>
              </a:spcBef>
              <a:spcAft>
                <a:spcPts val="600"/>
              </a:spcAft>
              <a:buClr>
                <a:schemeClr val="accent1">
                  <a:lumMod val="75000"/>
                </a:schemeClr>
              </a:buClr>
              <a:buFont typeface="Wingdings" panose="05000000000000000000" pitchFamily="2" charset="2"/>
              <a:buChar char="Ø"/>
            </a:pPr>
            <a:r>
              <a:rPr lang="en-US" sz="1400" dirty="0">
                <a:solidFill>
                  <a:schemeClr val="tx1">
                    <a:lumMod val="65000"/>
                    <a:lumOff val="35000"/>
                  </a:schemeClr>
                </a:solidFill>
                <a:latin typeface="Calibri Light" panose="020F0302020204030204" pitchFamily="34" charset="0"/>
                <a:cs typeface="Calibri"/>
              </a:rPr>
              <a:t>Long-term contracts with key clients for </a:t>
            </a:r>
            <a:r>
              <a:rPr lang="en-US" sz="1400" dirty="0" smtClean="0">
                <a:solidFill>
                  <a:schemeClr val="tx1">
                    <a:lumMod val="65000"/>
                    <a:lumOff val="35000"/>
                  </a:schemeClr>
                </a:solidFill>
                <a:latin typeface="Calibri Light" panose="020F0302020204030204" pitchFamily="34" charset="0"/>
                <a:cs typeface="Calibri"/>
              </a:rPr>
              <a:t>operations &amp; Maintenance ,projects </a:t>
            </a:r>
            <a:r>
              <a:rPr lang="en-US" sz="1400" dirty="0">
                <a:solidFill>
                  <a:schemeClr val="tx1">
                    <a:lumMod val="65000"/>
                    <a:lumOff val="35000"/>
                  </a:schemeClr>
                </a:solidFill>
                <a:latin typeface="Calibri Light" panose="020F0302020204030204" pitchFamily="34" charset="0"/>
                <a:cs typeface="Calibri"/>
              </a:rPr>
              <a:t>management and support.</a:t>
            </a:r>
          </a:p>
          <a:p>
            <a:pPr algn="just">
              <a:spcBef>
                <a:spcPts val="600"/>
              </a:spcBef>
              <a:spcAft>
                <a:spcPts val="600"/>
              </a:spcAft>
              <a:buClr>
                <a:schemeClr val="accent1">
                  <a:lumMod val="75000"/>
                </a:schemeClr>
              </a:buClr>
              <a:buFont typeface="Wingdings" panose="05000000000000000000" pitchFamily="2" charset="2"/>
              <a:buChar char="Ø"/>
            </a:pPr>
            <a:r>
              <a:rPr lang="en-US" sz="1400" dirty="0">
                <a:solidFill>
                  <a:schemeClr val="tx1">
                    <a:lumMod val="65000"/>
                    <a:lumOff val="35000"/>
                  </a:schemeClr>
                </a:solidFill>
                <a:latin typeface="Calibri Light" panose="020F0302020204030204" pitchFamily="34" charset="0"/>
                <a:cs typeface="Calibri"/>
              </a:rPr>
              <a:t>Value Proposition to clients is the ability to execute projects or mobilize support within quality, time and budget, and within the applicable regulatory framework.</a:t>
            </a:r>
          </a:p>
          <a:p>
            <a:pPr algn="just">
              <a:spcBef>
                <a:spcPts val="600"/>
              </a:spcBef>
              <a:spcAft>
                <a:spcPts val="600"/>
              </a:spcAft>
              <a:buClr>
                <a:schemeClr val="accent1">
                  <a:lumMod val="75000"/>
                </a:schemeClr>
              </a:buClr>
              <a:buFont typeface="Wingdings" panose="05000000000000000000" pitchFamily="2" charset="2"/>
              <a:buChar char="Ø"/>
            </a:pPr>
            <a:r>
              <a:rPr lang="en-US" sz="1400" dirty="0" smtClean="0">
                <a:solidFill>
                  <a:schemeClr val="tx1">
                    <a:lumMod val="65000"/>
                    <a:lumOff val="35000"/>
                  </a:schemeClr>
                </a:solidFill>
                <a:latin typeface="Calibri Light" panose="020F0302020204030204" pitchFamily="34" charset="0"/>
                <a:cs typeface="Calibri"/>
              </a:rPr>
              <a:t>Major Clients are:</a:t>
            </a:r>
          </a:p>
          <a:p>
            <a:pPr algn="just">
              <a:spcBef>
                <a:spcPts val="600"/>
              </a:spcBef>
              <a:spcAft>
                <a:spcPts val="600"/>
              </a:spcAft>
              <a:buNone/>
            </a:pPr>
            <a:endParaRPr lang="en-US" sz="1400" dirty="0" smtClean="0">
              <a:solidFill>
                <a:schemeClr val="tx1">
                  <a:lumMod val="65000"/>
                  <a:lumOff val="35000"/>
                </a:schemeClr>
              </a:solidFill>
              <a:latin typeface="Calibri Light" panose="020F0302020204030204" pitchFamily="34" charset="0"/>
              <a:cs typeface="Calibri"/>
            </a:endParaRPr>
          </a:p>
        </p:txBody>
      </p:sp>
      <p:graphicFrame>
        <p:nvGraphicFramePr>
          <p:cNvPr id="20" name="Table 19"/>
          <p:cNvGraphicFramePr>
            <a:graphicFrameLocks noGrp="1"/>
          </p:cNvGraphicFramePr>
          <p:nvPr>
            <p:extLst>
              <p:ext uri="{D42A27DB-BD31-4B8C-83A1-F6EECF244321}">
                <p14:modId xmlns:p14="http://schemas.microsoft.com/office/powerpoint/2010/main" xmlns="" val="2901130476"/>
              </p:ext>
            </p:extLst>
          </p:nvPr>
        </p:nvGraphicFramePr>
        <p:xfrm>
          <a:off x="388269" y="2731612"/>
          <a:ext cx="8298722" cy="383785"/>
        </p:xfrm>
        <a:graphic>
          <a:graphicData uri="http://schemas.openxmlformats.org/drawingml/2006/table">
            <a:tbl>
              <a:tblPr firstRow="1" bandRow="1">
                <a:tableStyleId>{5C22544A-7EE6-4342-B048-85BDC9FD1C3A}</a:tableStyleId>
              </a:tblPr>
              <a:tblGrid>
                <a:gridCol w="4149361"/>
                <a:gridCol w="4149361"/>
              </a:tblGrid>
              <a:tr h="383785">
                <a:tc>
                  <a:txBody>
                    <a:bodyPr/>
                    <a:lstStyle/>
                    <a:p>
                      <a:pPr>
                        <a:buFont typeface="Wingdings" pitchFamily="2" charset="2"/>
                        <a:buNone/>
                      </a:pPr>
                      <a:endParaRPr lang="en-US" sz="1600" b="0" dirty="0">
                        <a:solidFill>
                          <a:schemeClr val="tx1">
                            <a:lumMod val="65000"/>
                            <a:lumOff val="35000"/>
                          </a:schemeClr>
                        </a:solidFill>
                        <a:latin typeface="Calibri Light" panose="020F0302020204030204" pitchFamily="34" charset="0"/>
                      </a:endParaRPr>
                    </a:p>
                  </a:txBody>
                  <a:tcPr>
                    <a:noFill/>
                  </a:tcPr>
                </a:tc>
                <a:tc>
                  <a:txBody>
                    <a:bodyPr/>
                    <a:lstStyle/>
                    <a:p>
                      <a:pPr>
                        <a:buFont typeface="Wingdings" pitchFamily="2" charset="2"/>
                        <a:buNone/>
                      </a:pPr>
                      <a:endParaRPr lang="en-US" sz="1600" b="0" dirty="0">
                        <a:solidFill>
                          <a:schemeClr val="tx1">
                            <a:lumMod val="65000"/>
                            <a:lumOff val="35000"/>
                          </a:schemeClr>
                        </a:solidFill>
                        <a:latin typeface="Calibri Light" panose="020F0302020204030204" pitchFamily="34" charset="0"/>
                      </a:endParaRPr>
                    </a:p>
                  </a:txBody>
                  <a:tcP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935743093"/>
              </p:ext>
            </p:extLst>
          </p:nvPr>
        </p:nvGraphicFramePr>
        <p:xfrm>
          <a:off x="957046" y="2556788"/>
          <a:ext cx="7908280" cy="2686495"/>
        </p:xfrm>
        <a:graphic>
          <a:graphicData uri="http://schemas.openxmlformats.org/drawingml/2006/table">
            <a:tbl>
              <a:tblPr firstRow="1" bandRow="1">
                <a:tableStyleId>{5C22544A-7EE6-4342-B048-85BDC9FD1C3A}</a:tableStyleId>
              </a:tblPr>
              <a:tblGrid>
                <a:gridCol w="4149361"/>
                <a:gridCol w="3758919"/>
              </a:tblGrid>
              <a:tr h="383785">
                <a:tc>
                  <a:txBody>
                    <a:bodyPr/>
                    <a:lstStyle/>
                    <a:p>
                      <a:pPr marL="285750" marR="0" lvl="1" indent="-285750" algn="l" defTabSz="457200" rtl="0" eaLnBrk="1" fontAlgn="auto" latinLnBrk="0" hangingPunct="1">
                        <a:lnSpc>
                          <a:spcPct val="100000"/>
                        </a:lnSpc>
                        <a:spcBef>
                          <a:spcPts val="0"/>
                        </a:spcBef>
                        <a:spcAft>
                          <a:spcPts val="0"/>
                        </a:spcAft>
                        <a:buClr>
                          <a:schemeClr val="accent1">
                            <a:lumMod val="75000"/>
                          </a:schemeClr>
                        </a:buClr>
                        <a:buSzTx/>
                        <a:buFont typeface="Calibri Light" panose="020F0302020204030204" pitchFamily="34" charset="0"/>
                        <a:buChar char="›"/>
                        <a:tabLst/>
                        <a:defRPr/>
                      </a:pPr>
                      <a:r>
                        <a:rPr lang="en-US" sz="1400" b="0" kern="1200" dirty="0" smtClean="0">
                          <a:solidFill>
                            <a:schemeClr val="tx1">
                              <a:lumMod val="65000"/>
                              <a:lumOff val="35000"/>
                            </a:schemeClr>
                          </a:solidFill>
                          <a:latin typeface="Calibri Light" panose="020F0302020204030204" pitchFamily="34" charset="0"/>
                          <a:ea typeface="+mn-ea"/>
                          <a:cs typeface="Calibri"/>
                        </a:rPr>
                        <a:t> GE (P&amp;W and O&amp;G across MENA Region)</a:t>
                      </a:r>
                    </a:p>
                  </a:txBody>
                  <a:tcPr>
                    <a:noFill/>
                  </a:tcPr>
                </a:tc>
                <a:tc>
                  <a:txBody>
                    <a:bodyPr/>
                    <a:lstStyle/>
                    <a:p>
                      <a:pPr marL="285750" indent="-285750">
                        <a:buClr>
                          <a:schemeClr val="accent1">
                            <a:lumMod val="75000"/>
                          </a:schemeClr>
                        </a:buClr>
                        <a:buFont typeface="Calibri Light" panose="020F0302020204030204" pitchFamily="34" charset="0"/>
                        <a:buChar char="›"/>
                      </a:pPr>
                      <a:r>
                        <a:rPr lang="en-US" sz="1400" b="0" kern="1200" dirty="0" smtClean="0">
                          <a:solidFill>
                            <a:schemeClr val="tx1">
                              <a:lumMod val="65000"/>
                              <a:lumOff val="35000"/>
                            </a:schemeClr>
                          </a:solidFill>
                          <a:latin typeface="Calibri Light" panose="020F0302020204030204" pitchFamily="34" charset="0"/>
                          <a:ea typeface="+mn-ea"/>
                          <a:cs typeface="Calibri"/>
                        </a:rPr>
                        <a:t> Gas</a:t>
                      </a:r>
                      <a:r>
                        <a:rPr lang="en-US" sz="1400" b="0" kern="1200" baseline="0" dirty="0" smtClean="0">
                          <a:solidFill>
                            <a:schemeClr val="tx1">
                              <a:lumMod val="65000"/>
                              <a:lumOff val="35000"/>
                            </a:schemeClr>
                          </a:solidFill>
                          <a:latin typeface="Calibri Light" panose="020F0302020204030204" pitchFamily="34" charset="0"/>
                          <a:ea typeface="+mn-ea"/>
                          <a:cs typeface="Calibri"/>
                        </a:rPr>
                        <a:t> Natural </a:t>
                      </a:r>
                      <a:r>
                        <a:rPr lang="en-US" sz="1400" b="0" kern="1200" baseline="0" dirty="0" err="1" smtClean="0">
                          <a:solidFill>
                            <a:schemeClr val="tx1">
                              <a:lumMod val="65000"/>
                              <a:lumOff val="35000"/>
                            </a:schemeClr>
                          </a:solidFill>
                          <a:latin typeface="Calibri Light" panose="020F0302020204030204" pitchFamily="34" charset="0"/>
                          <a:ea typeface="+mn-ea"/>
                          <a:cs typeface="Calibri"/>
                        </a:rPr>
                        <a:t>Fenosa</a:t>
                      </a:r>
                      <a:endParaRPr lang="en-US" sz="1400" b="0" kern="1200" dirty="0" smtClean="0">
                        <a:solidFill>
                          <a:schemeClr val="tx1">
                            <a:lumMod val="65000"/>
                            <a:lumOff val="35000"/>
                          </a:schemeClr>
                        </a:solidFill>
                        <a:latin typeface="Calibri Light" panose="020F0302020204030204" pitchFamily="34" charset="0"/>
                        <a:ea typeface="+mn-ea"/>
                        <a:cs typeface="Calibri"/>
                      </a:endParaRPr>
                    </a:p>
                  </a:txBody>
                  <a:tcPr>
                    <a:noFill/>
                  </a:tcPr>
                </a:tc>
              </a:tr>
              <a:tr h="383785">
                <a:tc>
                  <a:txBody>
                    <a:bodyPr/>
                    <a:lstStyle/>
                    <a:p>
                      <a:pPr marL="285750" marR="0" lvl="1" indent="-285750" algn="l" defTabSz="457200" rtl="0" eaLnBrk="1" fontAlgn="auto" latinLnBrk="0" hangingPunct="1">
                        <a:lnSpc>
                          <a:spcPct val="100000"/>
                        </a:lnSpc>
                        <a:spcBef>
                          <a:spcPts val="0"/>
                        </a:spcBef>
                        <a:spcAft>
                          <a:spcPts val="0"/>
                        </a:spcAft>
                        <a:buClr>
                          <a:schemeClr val="accent1">
                            <a:lumMod val="75000"/>
                          </a:schemeClr>
                        </a:buClr>
                        <a:buSzTx/>
                        <a:buFont typeface="Calibri Light" panose="020F0302020204030204" pitchFamily="34" charset="0"/>
                        <a:buChar char="›"/>
                        <a:tabLst/>
                        <a:defRPr/>
                      </a:pPr>
                      <a:r>
                        <a:rPr lang="en-US" sz="1400" b="0" kern="1200" dirty="0" smtClean="0">
                          <a:solidFill>
                            <a:schemeClr val="tx1">
                              <a:lumMod val="65000"/>
                              <a:lumOff val="35000"/>
                            </a:schemeClr>
                          </a:solidFill>
                          <a:latin typeface="Calibri Light" panose="020F0302020204030204" pitchFamily="34" charset="0"/>
                          <a:ea typeface="+mn-ea"/>
                          <a:cs typeface="Calibri"/>
                        </a:rPr>
                        <a:t> KBR (</a:t>
                      </a:r>
                      <a:r>
                        <a:rPr lang="en-US" sz="1400" b="0" kern="1200" dirty="0" err="1" smtClean="0">
                          <a:solidFill>
                            <a:schemeClr val="tx1">
                              <a:lumMod val="65000"/>
                              <a:lumOff val="35000"/>
                            </a:schemeClr>
                          </a:solidFill>
                          <a:latin typeface="Calibri Light" panose="020F0302020204030204" pitchFamily="34" charset="0"/>
                          <a:ea typeface="+mn-ea"/>
                          <a:cs typeface="Calibri"/>
                        </a:rPr>
                        <a:t>Sadara</a:t>
                      </a:r>
                      <a:r>
                        <a:rPr lang="en-US" sz="1400" b="0" kern="1200" dirty="0" smtClean="0">
                          <a:solidFill>
                            <a:schemeClr val="tx1">
                              <a:lumMod val="65000"/>
                              <a:lumOff val="35000"/>
                            </a:schemeClr>
                          </a:solidFill>
                          <a:latin typeface="Calibri Light" panose="020F0302020204030204" pitchFamily="34" charset="0"/>
                          <a:ea typeface="+mn-ea"/>
                          <a:cs typeface="Calibri"/>
                        </a:rPr>
                        <a:t>, </a:t>
                      </a:r>
                      <a:r>
                        <a:rPr lang="en-US" sz="1400" b="0" kern="1200" dirty="0" err="1" smtClean="0">
                          <a:solidFill>
                            <a:schemeClr val="tx1">
                              <a:lumMod val="65000"/>
                              <a:lumOff val="35000"/>
                            </a:schemeClr>
                          </a:solidFill>
                          <a:latin typeface="Calibri Light" panose="020F0302020204030204" pitchFamily="34" charset="0"/>
                          <a:ea typeface="+mn-ea"/>
                          <a:cs typeface="Calibri"/>
                        </a:rPr>
                        <a:t>Jazan</a:t>
                      </a:r>
                      <a:r>
                        <a:rPr lang="en-US" sz="1400" b="0" kern="1200" dirty="0" smtClean="0">
                          <a:solidFill>
                            <a:schemeClr val="tx1">
                              <a:lumMod val="65000"/>
                              <a:lumOff val="35000"/>
                            </a:schemeClr>
                          </a:solidFill>
                          <a:latin typeface="Calibri Light" panose="020F0302020204030204" pitchFamily="34" charset="0"/>
                          <a:ea typeface="+mn-ea"/>
                          <a:cs typeface="Calibri"/>
                        </a:rPr>
                        <a:t>) </a:t>
                      </a:r>
                    </a:p>
                  </a:txBody>
                  <a:tcPr>
                    <a:noFill/>
                  </a:tcPr>
                </a:tc>
                <a:tc>
                  <a:txBody>
                    <a:bodyPr/>
                    <a:lstStyle/>
                    <a:p>
                      <a:pPr marL="285750" indent="-285750">
                        <a:buClr>
                          <a:schemeClr val="accent1">
                            <a:lumMod val="75000"/>
                          </a:schemeClr>
                        </a:buClr>
                        <a:buFont typeface="Calibri Light" panose="020F0302020204030204" pitchFamily="34" charset="0"/>
                        <a:buChar char="›"/>
                      </a:pPr>
                      <a:r>
                        <a:rPr lang="en-US" sz="1400" b="0" kern="1200" dirty="0" smtClean="0">
                          <a:solidFill>
                            <a:schemeClr val="tx1">
                              <a:lumMod val="65000"/>
                              <a:lumOff val="35000"/>
                            </a:schemeClr>
                          </a:solidFill>
                          <a:latin typeface="Calibri Light" panose="020F0302020204030204" pitchFamily="34" charset="0"/>
                          <a:ea typeface="+mn-ea"/>
                          <a:cs typeface="Calibri"/>
                        </a:rPr>
                        <a:t> Toyota</a:t>
                      </a:r>
                      <a:r>
                        <a:rPr lang="en-US" sz="1400" b="0" kern="1200" baseline="0" dirty="0" smtClean="0">
                          <a:solidFill>
                            <a:schemeClr val="tx1">
                              <a:lumMod val="65000"/>
                              <a:lumOff val="35000"/>
                            </a:schemeClr>
                          </a:solidFill>
                          <a:latin typeface="Calibri Light" panose="020F0302020204030204" pitchFamily="34" charset="0"/>
                          <a:ea typeface="+mn-ea"/>
                          <a:cs typeface="Calibri"/>
                        </a:rPr>
                        <a:t> Tsusho and </a:t>
                      </a:r>
                      <a:r>
                        <a:rPr lang="en-US" sz="1400" b="0" kern="1200" dirty="0" smtClean="0">
                          <a:solidFill>
                            <a:schemeClr val="tx1">
                              <a:lumMod val="65000"/>
                              <a:lumOff val="35000"/>
                            </a:schemeClr>
                          </a:solidFill>
                          <a:latin typeface="Calibri Light" panose="020F0302020204030204" pitchFamily="34" charset="0"/>
                          <a:ea typeface="+mn-ea"/>
                          <a:cs typeface="Calibri"/>
                        </a:rPr>
                        <a:t>Toshiba</a:t>
                      </a:r>
                    </a:p>
                  </a:txBody>
                  <a:tcPr>
                    <a:noFill/>
                  </a:tcPr>
                </a:tc>
              </a:tr>
              <a:tr h="383785">
                <a:tc>
                  <a:txBody>
                    <a:bodyPr/>
                    <a:lstStyle/>
                    <a:p>
                      <a:pPr marL="285750" marR="0" lvl="1" indent="-285750" algn="l" defTabSz="457200" rtl="0" eaLnBrk="1" fontAlgn="auto" latinLnBrk="0" hangingPunct="1">
                        <a:lnSpc>
                          <a:spcPct val="100000"/>
                        </a:lnSpc>
                        <a:spcBef>
                          <a:spcPts val="0"/>
                        </a:spcBef>
                        <a:spcAft>
                          <a:spcPts val="0"/>
                        </a:spcAft>
                        <a:buClr>
                          <a:schemeClr val="accent1">
                            <a:lumMod val="75000"/>
                          </a:schemeClr>
                        </a:buClr>
                        <a:buSzTx/>
                        <a:buFont typeface="Calibri Light" panose="020F0302020204030204" pitchFamily="34" charset="0"/>
                        <a:buChar char="›"/>
                        <a:tabLst/>
                        <a:defRPr/>
                      </a:pPr>
                      <a:r>
                        <a:rPr lang="en-US" sz="1400" b="0" kern="1200" dirty="0" smtClean="0">
                          <a:solidFill>
                            <a:schemeClr val="tx1">
                              <a:lumMod val="65000"/>
                              <a:lumOff val="35000"/>
                            </a:schemeClr>
                          </a:solidFill>
                          <a:latin typeface="Calibri Light" panose="020F0302020204030204" pitchFamily="34" charset="0"/>
                          <a:ea typeface="+mn-ea"/>
                          <a:cs typeface="Calibri"/>
                        </a:rPr>
                        <a:t> Saudi Aramco (Luberef, </a:t>
                      </a:r>
                      <a:r>
                        <a:rPr lang="en-US" sz="1400" b="0" kern="1200" dirty="0" err="1" smtClean="0">
                          <a:solidFill>
                            <a:schemeClr val="tx1">
                              <a:lumMod val="65000"/>
                              <a:lumOff val="35000"/>
                            </a:schemeClr>
                          </a:solidFill>
                          <a:latin typeface="Calibri Light" panose="020F0302020204030204" pitchFamily="34" charset="0"/>
                          <a:ea typeface="+mn-ea"/>
                          <a:cs typeface="Calibri"/>
                        </a:rPr>
                        <a:t>Satorp</a:t>
                      </a:r>
                      <a:r>
                        <a:rPr lang="en-US" sz="1400" b="0" kern="1200" dirty="0" smtClean="0">
                          <a:solidFill>
                            <a:schemeClr val="tx1">
                              <a:lumMod val="65000"/>
                              <a:lumOff val="35000"/>
                            </a:schemeClr>
                          </a:solidFill>
                          <a:latin typeface="Calibri Light" panose="020F0302020204030204" pitchFamily="34" charset="0"/>
                          <a:ea typeface="+mn-ea"/>
                          <a:cs typeface="Calibri"/>
                        </a:rPr>
                        <a:t> &amp; SADARA)</a:t>
                      </a:r>
                    </a:p>
                  </a:txBody>
                  <a:tcPr>
                    <a:noFill/>
                  </a:tcPr>
                </a:tc>
                <a:tc>
                  <a:txBody>
                    <a:bodyPr/>
                    <a:lstStyle/>
                    <a:p>
                      <a:pPr marL="285750" indent="-285750">
                        <a:buClr>
                          <a:schemeClr val="accent1">
                            <a:lumMod val="75000"/>
                          </a:schemeClr>
                        </a:buClr>
                        <a:buFont typeface="Calibri Light" panose="020F0302020204030204" pitchFamily="34" charset="0"/>
                        <a:buChar char="›"/>
                      </a:pPr>
                      <a:r>
                        <a:rPr lang="en-US" sz="1400" b="0" kern="1200" dirty="0" smtClean="0">
                          <a:solidFill>
                            <a:schemeClr val="tx1">
                              <a:lumMod val="65000"/>
                              <a:lumOff val="35000"/>
                            </a:schemeClr>
                          </a:solidFill>
                          <a:latin typeface="Calibri Light" panose="020F0302020204030204" pitchFamily="34" charset="0"/>
                          <a:ea typeface="+mn-ea"/>
                          <a:cs typeface="Calibri"/>
                        </a:rPr>
                        <a:t> NEM</a:t>
                      </a:r>
                    </a:p>
                  </a:txBody>
                  <a:tcPr>
                    <a:noFill/>
                  </a:tcPr>
                </a:tc>
              </a:tr>
              <a:tr h="383785">
                <a:tc>
                  <a:txBody>
                    <a:bodyPr/>
                    <a:lstStyle/>
                    <a:p>
                      <a:pPr marL="285750" marR="0" lvl="1" indent="-285750" algn="l" defTabSz="457200" rtl="0" eaLnBrk="1" fontAlgn="auto" latinLnBrk="0" hangingPunct="1">
                        <a:lnSpc>
                          <a:spcPct val="100000"/>
                        </a:lnSpc>
                        <a:spcBef>
                          <a:spcPts val="0"/>
                        </a:spcBef>
                        <a:spcAft>
                          <a:spcPts val="0"/>
                        </a:spcAft>
                        <a:buClr>
                          <a:schemeClr val="accent1">
                            <a:lumMod val="75000"/>
                          </a:schemeClr>
                        </a:buClr>
                        <a:buSzTx/>
                        <a:buFont typeface="Calibri Light" panose="020F0302020204030204" pitchFamily="34" charset="0"/>
                        <a:buChar char="›"/>
                        <a:tabLst/>
                        <a:defRPr/>
                      </a:pPr>
                      <a:r>
                        <a:rPr lang="en-US" sz="1400" b="0" kern="1200" dirty="0" smtClean="0">
                          <a:solidFill>
                            <a:schemeClr val="tx1">
                              <a:lumMod val="65000"/>
                              <a:lumOff val="35000"/>
                            </a:schemeClr>
                          </a:solidFill>
                          <a:latin typeface="Calibri Light" panose="020F0302020204030204" pitchFamily="34" charset="0"/>
                          <a:ea typeface="+mn-ea"/>
                          <a:cs typeface="Calibri"/>
                        </a:rPr>
                        <a:t> Schlumberger</a:t>
                      </a:r>
                    </a:p>
                  </a:txBody>
                  <a:tcPr>
                    <a:noFill/>
                  </a:tcPr>
                </a:tc>
                <a:tc>
                  <a:txBody>
                    <a:bodyPr/>
                    <a:lstStyle/>
                    <a:p>
                      <a:pPr marL="285750" indent="-285750">
                        <a:buClr>
                          <a:schemeClr val="accent1">
                            <a:lumMod val="75000"/>
                          </a:schemeClr>
                        </a:buClr>
                        <a:buFont typeface="Calibri Light" panose="020F0302020204030204" pitchFamily="34" charset="0"/>
                        <a:buChar char="›"/>
                      </a:pPr>
                      <a:r>
                        <a:rPr lang="en-US" sz="1400" b="0" kern="1200" dirty="0" smtClean="0">
                          <a:solidFill>
                            <a:schemeClr val="tx1">
                              <a:lumMod val="65000"/>
                              <a:lumOff val="35000"/>
                            </a:schemeClr>
                          </a:solidFill>
                          <a:latin typeface="Calibri Light" panose="020F0302020204030204" pitchFamily="34" charset="0"/>
                          <a:ea typeface="+mn-ea"/>
                          <a:cs typeface="Calibri"/>
                        </a:rPr>
                        <a:t> DOOSAN</a:t>
                      </a:r>
                    </a:p>
                  </a:txBody>
                  <a:tcPr>
                    <a:noFill/>
                  </a:tcPr>
                </a:tc>
              </a:tr>
              <a:tr h="383785">
                <a:tc>
                  <a:txBody>
                    <a:bodyPr/>
                    <a:lstStyle/>
                    <a:p>
                      <a:pPr marL="285750" marR="0" lvl="1" indent="-285750" algn="l" defTabSz="457200" rtl="0" eaLnBrk="1" fontAlgn="auto" latinLnBrk="0" hangingPunct="1">
                        <a:lnSpc>
                          <a:spcPct val="100000"/>
                        </a:lnSpc>
                        <a:spcBef>
                          <a:spcPts val="0"/>
                        </a:spcBef>
                        <a:spcAft>
                          <a:spcPts val="0"/>
                        </a:spcAft>
                        <a:buClr>
                          <a:schemeClr val="accent1">
                            <a:lumMod val="75000"/>
                          </a:schemeClr>
                        </a:buClr>
                        <a:buSzTx/>
                        <a:buFont typeface="Calibri Light" panose="020F0302020204030204" pitchFamily="34" charset="0"/>
                        <a:buChar char="›"/>
                        <a:tabLst/>
                        <a:defRPr/>
                      </a:pPr>
                      <a:r>
                        <a:rPr lang="en-US" sz="1400" b="0" kern="1200" dirty="0" smtClean="0">
                          <a:solidFill>
                            <a:schemeClr val="tx1">
                              <a:lumMod val="65000"/>
                              <a:lumOff val="35000"/>
                            </a:schemeClr>
                          </a:solidFill>
                          <a:latin typeface="Calibri Light" panose="020F0302020204030204" pitchFamily="34" charset="0"/>
                          <a:ea typeface="+mn-ea"/>
                          <a:cs typeface="Calibri"/>
                        </a:rPr>
                        <a:t> Saudi Electricity Co. and Saudi Municipalities </a:t>
                      </a:r>
                    </a:p>
                  </a:txBody>
                  <a:tcPr>
                    <a:noFill/>
                  </a:tcPr>
                </a:tc>
                <a:tc>
                  <a:txBody>
                    <a:bodyPr/>
                    <a:lstStyle/>
                    <a:p>
                      <a:pPr marL="285750" indent="-285750">
                        <a:buClr>
                          <a:schemeClr val="accent1">
                            <a:lumMod val="75000"/>
                          </a:schemeClr>
                        </a:buClr>
                        <a:buFont typeface="Calibri Light" panose="020F0302020204030204" pitchFamily="34" charset="0"/>
                        <a:buChar char="›"/>
                      </a:pPr>
                      <a:r>
                        <a:rPr lang="en-US" sz="1400" b="0" kern="1200" dirty="0" smtClean="0">
                          <a:solidFill>
                            <a:schemeClr val="tx1">
                              <a:lumMod val="65000"/>
                              <a:lumOff val="35000"/>
                            </a:schemeClr>
                          </a:solidFill>
                          <a:latin typeface="Calibri Light" panose="020F0302020204030204" pitchFamily="34" charset="0"/>
                          <a:ea typeface="+mn-ea"/>
                          <a:cs typeface="Calibri"/>
                        </a:rPr>
                        <a:t> HYOSUNG</a:t>
                      </a:r>
                    </a:p>
                  </a:txBody>
                  <a:tcPr>
                    <a:noFill/>
                  </a:tcPr>
                </a:tc>
              </a:tr>
              <a:tr h="383785">
                <a:tc>
                  <a:txBody>
                    <a:bodyPr/>
                    <a:lstStyle/>
                    <a:p>
                      <a:pPr marL="285750" indent="-285750">
                        <a:buClr>
                          <a:schemeClr val="accent1">
                            <a:lumMod val="75000"/>
                          </a:schemeClr>
                        </a:buClr>
                        <a:buFont typeface="Calibri Light" panose="020F0302020204030204" pitchFamily="34" charset="0"/>
                        <a:buChar char="›"/>
                      </a:pPr>
                      <a:r>
                        <a:rPr lang="en-US" sz="1400" b="0" kern="1200" dirty="0" smtClean="0">
                          <a:solidFill>
                            <a:schemeClr val="tx1">
                              <a:lumMod val="65000"/>
                              <a:lumOff val="35000"/>
                            </a:schemeClr>
                          </a:solidFill>
                          <a:latin typeface="Calibri Light" panose="020F0302020204030204" pitchFamily="34" charset="0"/>
                          <a:ea typeface="+mn-ea"/>
                          <a:cs typeface="Calibri"/>
                        </a:rPr>
                        <a:t> Samsung</a:t>
                      </a:r>
                      <a:r>
                        <a:rPr lang="en-US" sz="1400" b="0" kern="1200" baseline="0" dirty="0" smtClean="0">
                          <a:solidFill>
                            <a:schemeClr val="tx1">
                              <a:lumMod val="65000"/>
                              <a:lumOff val="35000"/>
                            </a:schemeClr>
                          </a:solidFill>
                          <a:latin typeface="Calibri Light" panose="020F0302020204030204" pitchFamily="34" charset="0"/>
                          <a:ea typeface="+mn-ea"/>
                          <a:cs typeface="Calibri"/>
                        </a:rPr>
                        <a:t> C&amp;T</a:t>
                      </a:r>
                      <a:endParaRPr lang="en-US" sz="1400" b="0" kern="1200" dirty="0" smtClean="0">
                        <a:solidFill>
                          <a:schemeClr val="tx1">
                            <a:lumMod val="65000"/>
                            <a:lumOff val="35000"/>
                          </a:schemeClr>
                        </a:solidFill>
                        <a:latin typeface="Calibri Light" panose="020F0302020204030204" pitchFamily="34" charset="0"/>
                        <a:ea typeface="+mn-ea"/>
                        <a:cs typeface="Calibri"/>
                      </a:endParaRPr>
                    </a:p>
                  </a:txBody>
                  <a:tcPr>
                    <a:noFill/>
                  </a:tcPr>
                </a:tc>
                <a:tc>
                  <a:txBody>
                    <a:bodyPr/>
                    <a:lstStyle/>
                    <a:p>
                      <a:pPr marL="285750" indent="-285750">
                        <a:buClr>
                          <a:schemeClr val="accent1">
                            <a:lumMod val="75000"/>
                          </a:schemeClr>
                        </a:buClr>
                        <a:buFont typeface="Calibri Light" panose="020F0302020204030204" pitchFamily="34" charset="0"/>
                        <a:buChar char="›"/>
                      </a:pPr>
                      <a:r>
                        <a:rPr lang="en-US" sz="1400" b="0" kern="1200" dirty="0" smtClean="0">
                          <a:solidFill>
                            <a:schemeClr val="tx1">
                              <a:lumMod val="65000"/>
                              <a:lumOff val="35000"/>
                            </a:schemeClr>
                          </a:solidFill>
                          <a:latin typeface="Calibri Light" panose="020F0302020204030204" pitchFamily="34" charset="0"/>
                          <a:ea typeface="+mn-ea"/>
                          <a:cs typeface="Calibri"/>
                        </a:rPr>
                        <a:t> Mitsubishi Electric</a:t>
                      </a:r>
                    </a:p>
                  </a:txBody>
                  <a:tcPr>
                    <a:noFill/>
                  </a:tcPr>
                </a:tc>
              </a:tr>
              <a:tr h="383785">
                <a:tc>
                  <a:txBody>
                    <a:bodyPr/>
                    <a:lstStyle/>
                    <a:p>
                      <a:pPr marL="285750" indent="-285750">
                        <a:buClr>
                          <a:schemeClr val="accent1">
                            <a:lumMod val="75000"/>
                          </a:schemeClr>
                        </a:buClr>
                        <a:buFont typeface="Calibri Light" panose="020F0302020204030204" pitchFamily="34" charset="0"/>
                        <a:buChar char="›"/>
                      </a:pPr>
                      <a:r>
                        <a:rPr lang="en-US" sz="1400" b="0" kern="1200" dirty="0" smtClean="0">
                          <a:solidFill>
                            <a:schemeClr val="tx1">
                              <a:lumMod val="65000"/>
                              <a:lumOff val="35000"/>
                            </a:schemeClr>
                          </a:solidFill>
                          <a:latin typeface="Calibri Light" panose="020F0302020204030204" pitchFamily="34" charset="0"/>
                          <a:ea typeface="+mn-ea"/>
                          <a:cs typeface="Calibri"/>
                        </a:rPr>
                        <a:t> </a:t>
                      </a:r>
                      <a:r>
                        <a:rPr lang="en-US" sz="1400" b="0" kern="1200" dirty="0" err="1" smtClean="0">
                          <a:solidFill>
                            <a:schemeClr val="tx1">
                              <a:lumMod val="65000"/>
                              <a:lumOff val="35000"/>
                            </a:schemeClr>
                          </a:solidFill>
                          <a:latin typeface="Calibri Light" panose="020F0302020204030204" pitchFamily="34" charset="0"/>
                          <a:ea typeface="+mn-ea"/>
                          <a:cs typeface="Calibri"/>
                        </a:rPr>
                        <a:t>Ansaldo</a:t>
                      </a:r>
                      <a:r>
                        <a:rPr lang="en-US" sz="1400" b="0" kern="1200" baseline="0" dirty="0" smtClean="0">
                          <a:solidFill>
                            <a:schemeClr val="tx1">
                              <a:lumMod val="65000"/>
                              <a:lumOff val="35000"/>
                            </a:schemeClr>
                          </a:solidFill>
                          <a:latin typeface="Calibri Light" panose="020F0302020204030204" pitchFamily="34" charset="0"/>
                          <a:ea typeface="+mn-ea"/>
                          <a:cs typeface="Calibri"/>
                        </a:rPr>
                        <a:t> </a:t>
                      </a:r>
                      <a:r>
                        <a:rPr lang="en-US" sz="1400" b="0" kern="1200" baseline="0" dirty="0" err="1" smtClean="0">
                          <a:solidFill>
                            <a:schemeClr val="tx1">
                              <a:lumMod val="65000"/>
                              <a:lumOff val="35000"/>
                            </a:schemeClr>
                          </a:solidFill>
                          <a:latin typeface="Calibri Light" panose="020F0302020204030204" pitchFamily="34" charset="0"/>
                          <a:ea typeface="+mn-ea"/>
                          <a:cs typeface="Calibri"/>
                        </a:rPr>
                        <a:t>Energia</a:t>
                      </a:r>
                      <a:r>
                        <a:rPr lang="en-US" sz="1400" b="0" kern="1200" baseline="0" dirty="0" smtClean="0">
                          <a:solidFill>
                            <a:schemeClr val="tx1">
                              <a:lumMod val="65000"/>
                              <a:lumOff val="35000"/>
                            </a:schemeClr>
                          </a:solidFill>
                          <a:latin typeface="Calibri Light" panose="020F0302020204030204" pitchFamily="34" charset="0"/>
                          <a:ea typeface="+mn-ea"/>
                          <a:cs typeface="Calibri"/>
                        </a:rPr>
                        <a:t> and </a:t>
                      </a:r>
                      <a:r>
                        <a:rPr lang="en-US" sz="1400" b="0" kern="1200" baseline="0" dirty="0" err="1" smtClean="0">
                          <a:solidFill>
                            <a:schemeClr val="tx1">
                              <a:lumMod val="65000"/>
                              <a:lumOff val="35000"/>
                            </a:schemeClr>
                          </a:solidFill>
                          <a:latin typeface="Calibri Light" panose="020F0302020204030204" pitchFamily="34" charset="0"/>
                          <a:ea typeface="+mn-ea"/>
                          <a:cs typeface="Calibri"/>
                        </a:rPr>
                        <a:t>Ansaldo</a:t>
                      </a:r>
                      <a:r>
                        <a:rPr lang="en-US" sz="1400" b="0" kern="1200" baseline="0" dirty="0" smtClean="0">
                          <a:solidFill>
                            <a:schemeClr val="tx1">
                              <a:lumMod val="65000"/>
                              <a:lumOff val="35000"/>
                            </a:schemeClr>
                          </a:solidFill>
                          <a:latin typeface="Calibri Light" panose="020F0302020204030204" pitchFamily="34" charset="0"/>
                          <a:ea typeface="+mn-ea"/>
                          <a:cs typeface="Calibri"/>
                        </a:rPr>
                        <a:t> </a:t>
                      </a:r>
                      <a:r>
                        <a:rPr lang="en-US" sz="1400" b="0" kern="1200" baseline="0" dirty="0" err="1" smtClean="0">
                          <a:solidFill>
                            <a:schemeClr val="tx1">
                              <a:lumMod val="65000"/>
                              <a:lumOff val="35000"/>
                            </a:schemeClr>
                          </a:solidFill>
                          <a:latin typeface="Calibri Light" panose="020F0302020204030204" pitchFamily="34" charset="0"/>
                          <a:ea typeface="+mn-ea"/>
                          <a:cs typeface="Calibri"/>
                        </a:rPr>
                        <a:t>Caldaia</a:t>
                      </a:r>
                      <a:endParaRPr lang="en-US" sz="1400" b="0" kern="1200" dirty="0" smtClean="0">
                        <a:solidFill>
                          <a:schemeClr val="tx1">
                            <a:lumMod val="65000"/>
                            <a:lumOff val="35000"/>
                          </a:schemeClr>
                        </a:solidFill>
                        <a:latin typeface="Calibri Light" panose="020F0302020204030204" pitchFamily="34" charset="0"/>
                        <a:ea typeface="+mn-ea"/>
                        <a:cs typeface="Calibri"/>
                      </a:endParaRPr>
                    </a:p>
                  </a:txBody>
                  <a:tcPr>
                    <a:noFill/>
                  </a:tcPr>
                </a:tc>
                <a:tc>
                  <a:txBody>
                    <a:bodyPr/>
                    <a:lstStyle/>
                    <a:p>
                      <a:pPr marL="285750" indent="-285750">
                        <a:buClr>
                          <a:schemeClr val="accent1">
                            <a:lumMod val="75000"/>
                          </a:schemeClr>
                        </a:buClr>
                        <a:buFont typeface="Calibri Light" panose="020F0302020204030204" pitchFamily="34" charset="0"/>
                        <a:buChar char="›"/>
                      </a:pPr>
                      <a:r>
                        <a:rPr lang="en-US" sz="1400" b="0" kern="1200" dirty="0" smtClean="0">
                          <a:solidFill>
                            <a:schemeClr val="tx1">
                              <a:lumMod val="65000"/>
                              <a:lumOff val="35000"/>
                            </a:schemeClr>
                          </a:solidFill>
                          <a:latin typeface="Calibri Light" panose="020F0302020204030204" pitchFamily="34" charset="0"/>
                          <a:ea typeface="+mn-ea"/>
                          <a:cs typeface="Calibri"/>
                        </a:rPr>
                        <a:t> </a:t>
                      </a:r>
                      <a:r>
                        <a:rPr lang="en-US" sz="1400" b="0" kern="1200" dirty="0" err="1" smtClean="0">
                          <a:solidFill>
                            <a:schemeClr val="tx1">
                              <a:lumMod val="65000"/>
                              <a:lumOff val="35000"/>
                            </a:schemeClr>
                          </a:solidFill>
                          <a:latin typeface="Calibri Light" panose="020F0302020204030204" pitchFamily="34" charset="0"/>
                          <a:ea typeface="+mn-ea"/>
                          <a:cs typeface="Calibri"/>
                        </a:rPr>
                        <a:t>Alstom</a:t>
                      </a:r>
                      <a:endParaRPr lang="en-US" sz="1400" b="0" kern="1200" dirty="0" smtClean="0">
                        <a:solidFill>
                          <a:schemeClr val="tx1">
                            <a:lumMod val="65000"/>
                            <a:lumOff val="35000"/>
                          </a:schemeClr>
                        </a:solidFill>
                        <a:latin typeface="Calibri Light" panose="020F0302020204030204" pitchFamily="34" charset="0"/>
                        <a:ea typeface="+mn-ea"/>
                        <a:cs typeface="Calibri"/>
                      </a:endParaRPr>
                    </a:p>
                  </a:txBody>
                  <a:tcPr>
                    <a:noFill/>
                  </a:tcPr>
                </a:tc>
              </a:tr>
            </a:tbl>
          </a:graphicData>
        </a:graphic>
      </p:graphicFrame>
      <p:pic>
        <p:nvPicPr>
          <p:cNvPr id="21" name="Picture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14625" y="5250108"/>
            <a:ext cx="696115" cy="885009"/>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6316" y="4969473"/>
            <a:ext cx="915856" cy="915856"/>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50007" y="5313341"/>
            <a:ext cx="1583627" cy="439456"/>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99824" y="5831046"/>
            <a:ext cx="966012" cy="234346"/>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75205" y="5415571"/>
            <a:ext cx="1537114" cy="384279"/>
          </a:xfrm>
          <a:prstGeom prst="rect">
            <a:avLst/>
          </a:prstGeom>
        </p:spPr>
      </p:pic>
      <p:pic>
        <p:nvPicPr>
          <p:cNvPr id="26" name="Picture 5" descr="C:\Users\m.zaki\Documents\SMSUNG.jpg"/>
          <p:cNvPicPr>
            <a:picLocks noChangeAspect="1" noChangeArrowheads="1"/>
          </p:cNvPicPr>
          <p:nvPr/>
        </p:nvPicPr>
        <p:blipFill>
          <a:blip r:embed="rId7" cstate="print"/>
          <a:srcRect/>
          <a:stretch>
            <a:fillRect/>
          </a:stretch>
        </p:blipFill>
        <p:spPr bwMode="auto">
          <a:xfrm>
            <a:off x="3593310" y="5443757"/>
            <a:ext cx="1230471" cy="577258"/>
          </a:xfrm>
          <a:prstGeom prst="rect">
            <a:avLst/>
          </a:prstGeom>
          <a:noFill/>
        </p:spPr>
      </p:pic>
      <p:pic>
        <p:nvPicPr>
          <p:cNvPr id="27" name="Picture 3" descr="C:\Users\m.zaki\Documents\DOOSAN.jpg"/>
          <p:cNvPicPr>
            <a:picLocks noChangeAspect="1" noChangeArrowheads="1"/>
          </p:cNvPicPr>
          <p:nvPr/>
        </p:nvPicPr>
        <p:blipFill>
          <a:blip r:embed="rId8" cstate="print"/>
          <a:srcRect/>
          <a:stretch>
            <a:fillRect/>
          </a:stretch>
        </p:blipFill>
        <p:spPr bwMode="auto">
          <a:xfrm>
            <a:off x="2218492" y="6065392"/>
            <a:ext cx="922421" cy="432385"/>
          </a:xfrm>
          <a:prstGeom prst="rect">
            <a:avLst/>
          </a:prstGeom>
          <a:noFill/>
        </p:spPr>
      </p:pic>
      <p:pic>
        <p:nvPicPr>
          <p:cNvPr id="28" name="Picture 2" descr="C:\Users\m.zaki\Documents\ansaldo _Cald.jpg"/>
          <p:cNvPicPr>
            <a:picLocks noChangeAspect="1" noChangeArrowheads="1"/>
          </p:cNvPicPr>
          <p:nvPr/>
        </p:nvPicPr>
        <p:blipFill>
          <a:blip r:embed="rId9" cstate="print"/>
          <a:srcRect/>
          <a:stretch>
            <a:fillRect/>
          </a:stretch>
        </p:blipFill>
        <p:spPr bwMode="auto">
          <a:xfrm>
            <a:off x="3299388" y="6293494"/>
            <a:ext cx="1387215" cy="397293"/>
          </a:xfrm>
          <a:prstGeom prst="rect">
            <a:avLst/>
          </a:prstGeom>
          <a:noFill/>
        </p:spPr>
      </p:pic>
      <p:pic>
        <p:nvPicPr>
          <p:cNvPr id="29" name="Picture 21" descr="C:\Users\S.ibrahim\Desktop\Clients Logos\Alstom.gif"/>
          <p:cNvPicPr>
            <a:picLocks noChangeAspect="1" noChangeArrowheads="1"/>
          </p:cNvPicPr>
          <p:nvPr/>
        </p:nvPicPr>
        <p:blipFill>
          <a:blip r:embed="rId10" cstate="print"/>
          <a:srcRect/>
          <a:stretch>
            <a:fillRect/>
          </a:stretch>
        </p:blipFill>
        <p:spPr bwMode="auto">
          <a:xfrm>
            <a:off x="1048275" y="5808244"/>
            <a:ext cx="1145070" cy="279949"/>
          </a:xfrm>
          <a:prstGeom prst="rect">
            <a:avLst/>
          </a:prstGeom>
          <a:noFill/>
          <a:ln w="9525">
            <a:noFill/>
            <a:miter lim="800000"/>
            <a:headEnd/>
            <a:tailEnd/>
          </a:ln>
        </p:spPr>
      </p:pic>
      <p:pic>
        <p:nvPicPr>
          <p:cNvPr id="30" name="Picture 27" descr="C:\Users\S.ibrahim\Desktop\Clients Logos\Nem Logo.jpg"/>
          <p:cNvPicPr>
            <a:picLocks noChangeAspect="1" noChangeArrowheads="1"/>
          </p:cNvPicPr>
          <p:nvPr/>
        </p:nvPicPr>
        <p:blipFill>
          <a:blip r:embed="rId11" cstate="print"/>
          <a:srcRect/>
          <a:stretch>
            <a:fillRect/>
          </a:stretch>
        </p:blipFill>
        <p:spPr bwMode="auto">
          <a:xfrm>
            <a:off x="5106407" y="5445899"/>
            <a:ext cx="1118936" cy="435142"/>
          </a:xfrm>
          <a:prstGeom prst="rect">
            <a:avLst/>
          </a:prstGeom>
          <a:noFill/>
          <a:ln w="9525">
            <a:noFill/>
            <a:miter lim="800000"/>
            <a:headEnd/>
            <a:tailEnd/>
          </a:ln>
        </p:spPr>
      </p:pic>
      <p:pic>
        <p:nvPicPr>
          <p:cNvPr id="31" name="Picture 6" descr="C:\Users\m.zaki\Documents\GasNatural.jpg"/>
          <p:cNvPicPr>
            <a:picLocks noChangeAspect="1" noChangeArrowheads="1"/>
          </p:cNvPicPr>
          <p:nvPr/>
        </p:nvPicPr>
        <p:blipFill>
          <a:blip r:embed="rId12" cstate="print"/>
          <a:srcRect/>
          <a:stretch>
            <a:fillRect/>
          </a:stretch>
        </p:blipFill>
        <p:spPr bwMode="auto">
          <a:xfrm>
            <a:off x="7664236" y="6192890"/>
            <a:ext cx="1275348" cy="569352"/>
          </a:xfrm>
          <a:prstGeom prst="rect">
            <a:avLst/>
          </a:prstGeom>
          <a:noFill/>
        </p:spPr>
      </p:pic>
      <p:pic>
        <p:nvPicPr>
          <p:cNvPr id="32" name="Picture 4" descr="C:\Users\m.zaki\Documents\ANSALDO_ENRG.jpg"/>
          <p:cNvPicPr>
            <a:picLocks noChangeAspect="1" noChangeArrowheads="1"/>
          </p:cNvPicPr>
          <p:nvPr/>
        </p:nvPicPr>
        <p:blipFill>
          <a:blip r:embed="rId13" cstate="print"/>
          <a:srcRect/>
          <a:stretch>
            <a:fillRect/>
          </a:stretch>
        </p:blipFill>
        <p:spPr bwMode="auto">
          <a:xfrm>
            <a:off x="4916907" y="6167576"/>
            <a:ext cx="1507958" cy="553409"/>
          </a:xfrm>
          <a:prstGeom prst="rect">
            <a:avLst/>
          </a:prstGeom>
          <a:noFill/>
        </p:spPr>
      </p:pic>
      <p:pic>
        <p:nvPicPr>
          <p:cNvPr id="33" name="Picture 32" descr="C:\Users\S.ibrahim\Desktop\Clients Logos\hyosong logo.gif"/>
          <p:cNvPicPr>
            <a:picLocks noChangeAspect="1" noChangeArrowheads="1"/>
          </p:cNvPicPr>
          <p:nvPr/>
        </p:nvPicPr>
        <p:blipFill>
          <a:blip r:embed="rId14" cstate="print"/>
          <a:srcRect/>
          <a:stretch>
            <a:fillRect/>
          </a:stretch>
        </p:blipFill>
        <p:spPr bwMode="auto">
          <a:xfrm>
            <a:off x="5357721" y="6135117"/>
            <a:ext cx="2193757" cy="288998"/>
          </a:xfrm>
          <a:prstGeom prst="rect">
            <a:avLst/>
          </a:prstGeom>
          <a:noFill/>
          <a:ln w="9525">
            <a:noFill/>
            <a:miter lim="800000"/>
            <a:headEnd/>
            <a:tailEnd/>
          </a:ln>
        </p:spPr>
      </p:pic>
    </p:spTree>
    <p:extLst>
      <p:ext uri="{BB962C8B-B14F-4D97-AF65-F5344CB8AC3E}">
        <p14:creationId xmlns:p14="http://schemas.microsoft.com/office/powerpoint/2010/main" xmlns="" val="1152304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evron 8"/>
          <p:cNvSpPr/>
          <p:nvPr/>
        </p:nvSpPr>
        <p:spPr>
          <a:xfrm>
            <a:off x="6902236" y="381000"/>
            <a:ext cx="7620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a:off x="7519275" y="381000"/>
            <a:ext cx="6858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itle 1"/>
          <p:cNvSpPr txBox="1">
            <a:spLocks/>
          </p:cNvSpPr>
          <p:nvPr/>
        </p:nvSpPr>
        <p:spPr>
          <a:xfrm>
            <a:off x="388269" y="326586"/>
            <a:ext cx="8596668"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Key Ongoing Projects </a:t>
            </a:r>
            <a:endParaRPr lang="en-US" dirty="0">
              <a:solidFill>
                <a:schemeClr val="accent1"/>
              </a:solidFill>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324598954"/>
              </p:ext>
            </p:extLst>
          </p:nvPr>
        </p:nvGraphicFramePr>
        <p:xfrm>
          <a:off x="388269" y="1548954"/>
          <a:ext cx="8320302" cy="4443875"/>
        </p:xfrm>
        <a:graphic>
          <a:graphicData uri="http://schemas.openxmlformats.org/drawingml/2006/table">
            <a:tbl>
              <a:tblPr firstRow="1" bandRow="1">
                <a:tableStyleId>{5C22544A-7EE6-4342-B048-85BDC9FD1C3A}</a:tableStyleId>
              </a:tblPr>
              <a:tblGrid>
                <a:gridCol w="2573647"/>
                <a:gridCol w="996089"/>
                <a:gridCol w="630090"/>
                <a:gridCol w="4120476"/>
              </a:tblGrid>
              <a:tr h="286331">
                <a:tc>
                  <a:txBody>
                    <a:bodyPr/>
                    <a:lstStyle/>
                    <a:p>
                      <a:pPr algn="ctr" rtl="0" fontAlgn="ctr"/>
                      <a:r>
                        <a:rPr lang="en-US" sz="1200" u="none" strike="noStrike" dirty="0" smtClean="0">
                          <a:effectLst/>
                        </a:rPr>
                        <a:t>Client</a:t>
                      </a:r>
                      <a:r>
                        <a:rPr lang="en-US" sz="1200" u="none" strike="noStrike" baseline="0" dirty="0" smtClean="0">
                          <a:effectLst/>
                        </a:rPr>
                        <a:t> /</a:t>
                      </a:r>
                      <a:r>
                        <a:rPr lang="en-US" sz="1200" u="none" strike="noStrike" dirty="0" smtClean="0">
                          <a:effectLst/>
                        </a:rPr>
                        <a:t>Project</a:t>
                      </a:r>
                      <a:endParaRPr lang="en-US" sz="1200" b="1" i="0" u="none" strike="noStrike" dirty="0">
                        <a:solidFill>
                          <a:srgbClr val="FFFFFF"/>
                        </a:solidFill>
                        <a:effectLst/>
                        <a:latin typeface="Calibri" panose="020F0502020204030204" pitchFamily="34" charset="0"/>
                      </a:endParaRPr>
                    </a:p>
                  </a:txBody>
                  <a:tcPr marL="7202" marR="7202" marT="7202" marB="0" anchor="ctr"/>
                </a:tc>
                <a:tc>
                  <a:txBody>
                    <a:bodyPr/>
                    <a:lstStyle/>
                    <a:p>
                      <a:pPr algn="ctr" rtl="0" fontAlgn="ctr"/>
                      <a:r>
                        <a:rPr lang="en-US" sz="1200" b="1" i="0" u="none" strike="noStrike" dirty="0" smtClean="0">
                          <a:solidFill>
                            <a:schemeClr val="lt1"/>
                          </a:solidFill>
                          <a:effectLst/>
                          <a:latin typeface="+mn-lt"/>
                        </a:rPr>
                        <a:t>Country</a:t>
                      </a:r>
                      <a:endParaRPr lang="en-US" sz="1200" b="1" i="0" u="none" strike="noStrike" dirty="0">
                        <a:solidFill>
                          <a:srgbClr val="FFFFFF"/>
                        </a:solidFill>
                        <a:effectLst/>
                        <a:latin typeface="Calibri" panose="020F0502020204030204" pitchFamily="34" charset="0"/>
                      </a:endParaRPr>
                    </a:p>
                  </a:txBody>
                  <a:tcPr marL="7202" marR="7202" marT="7202" marB="0" anchor="ctr"/>
                </a:tc>
                <a:tc>
                  <a:txBody>
                    <a:bodyPr/>
                    <a:lstStyle/>
                    <a:p>
                      <a:pPr algn="ctr" rtl="0" fontAlgn="ctr"/>
                      <a:r>
                        <a:rPr lang="en-US" sz="1200" u="none" strike="noStrike" dirty="0">
                          <a:effectLst/>
                        </a:rPr>
                        <a:t>Service</a:t>
                      </a:r>
                      <a:endParaRPr lang="en-US" sz="1200" b="1" i="0" u="none" strike="noStrike" dirty="0">
                        <a:solidFill>
                          <a:srgbClr val="FFFFFF"/>
                        </a:solidFill>
                        <a:effectLst/>
                        <a:latin typeface="Calibri" panose="020F0502020204030204" pitchFamily="34" charset="0"/>
                      </a:endParaRPr>
                    </a:p>
                  </a:txBody>
                  <a:tcPr marL="7202" marR="7202" marT="7202" marB="0" anchor="ctr"/>
                </a:tc>
                <a:tc>
                  <a:txBody>
                    <a:bodyPr/>
                    <a:lstStyle/>
                    <a:p>
                      <a:pPr algn="ctr" rtl="0" fontAlgn="ctr"/>
                      <a:r>
                        <a:rPr lang="en-US" sz="1200" u="none" strike="noStrike" dirty="0">
                          <a:effectLst/>
                        </a:rPr>
                        <a:t>Details / Scope of Work</a:t>
                      </a:r>
                      <a:endParaRPr lang="en-US" sz="1200" b="1" i="0" u="none" strike="noStrike" dirty="0">
                        <a:solidFill>
                          <a:srgbClr val="FFFFFF"/>
                        </a:solidFill>
                        <a:effectLst/>
                        <a:latin typeface="Calibri" panose="020F0502020204030204" pitchFamily="34" charset="0"/>
                      </a:endParaRPr>
                    </a:p>
                  </a:txBody>
                  <a:tcPr marL="7202" marR="7202" marT="7202" marB="0" anchor="ctr"/>
                </a:tc>
              </a:tr>
              <a:tr h="228646">
                <a:tc>
                  <a:txBody>
                    <a:bodyPr/>
                    <a:lstStyle/>
                    <a:p>
                      <a:pPr algn="l" rtl="0" fontAlgn="ctr"/>
                      <a:r>
                        <a:rPr lang="en-US" sz="900" b="0" i="0" u="none" strike="noStrike" dirty="0" smtClean="0">
                          <a:solidFill>
                            <a:schemeClr val="tx1"/>
                          </a:solidFill>
                          <a:effectLst/>
                          <a:latin typeface="Calibri" panose="020F0502020204030204" pitchFamily="34" charset="0"/>
                        </a:rPr>
                        <a:t>Jizan Gas Projects Co  (JGPC</a:t>
                      </a:r>
                      <a:r>
                        <a:rPr lang="en-US" sz="900" b="0" i="0" u="none" strike="noStrike" baseline="0" dirty="0" smtClean="0">
                          <a:solidFill>
                            <a:schemeClr val="tx1"/>
                          </a:solidFill>
                          <a:effectLst/>
                          <a:latin typeface="Calibri" panose="020F0502020204030204" pitchFamily="34" charset="0"/>
                        </a:rPr>
                        <a:t> )</a:t>
                      </a:r>
                      <a:endParaRPr lang="en-US" sz="900" b="0" i="0" u="none" strike="noStrike" dirty="0">
                        <a:solidFill>
                          <a:schemeClr val="tx1"/>
                        </a:solidFill>
                        <a:effectLst/>
                        <a:latin typeface="Calibri" panose="020F0502020204030204" pitchFamily="34" charset="0"/>
                      </a:endParaRPr>
                    </a:p>
                  </a:txBody>
                  <a:tcPr marL="64819"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Saudi Arabia</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PMC +ES</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Calibri" panose="020F0502020204030204" pitchFamily="34" charset="0"/>
                        </a:rPr>
                        <a:t>The world’s Largest Gas</a:t>
                      </a:r>
                      <a:r>
                        <a:rPr lang="en-US" sz="900" b="0" i="0" u="none" strike="noStrike" baseline="0" dirty="0" smtClean="0">
                          <a:solidFill>
                            <a:schemeClr val="tx1"/>
                          </a:solidFill>
                          <a:effectLst/>
                          <a:latin typeface="Calibri" panose="020F0502020204030204" pitchFamily="34" charset="0"/>
                        </a:rPr>
                        <a:t> complex</a:t>
                      </a:r>
                      <a:endParaRPr lang="en-US" sz="900" b="0" i="0" u="none" strike="noStrike" dirty="0" smtClean="0">
                        <a:solidFill>
                          <a:schemeClr val="tx1"/>
                        </a:solidFill>
                        <a:effectLst/>
                        <a:latin typeface="Calibri" panose="020F0502020204030204" pitchFamily="34" charset="0"/>
                      </a:endParaRPr>
                    </a:p>
                  </a:txBody>
                  <a:tcPr marL="64819" marR="7202" marT="7202" marB="0" anchor="ctr"/>
                </a:tc>
              </a:tr>
              <a:tr h="324441">
                <a:tc>
                  <a:txBody>
                    <a:bodyPr/>
                    <a:lstStyle/>
                    <a:p>
                      <a:pPr algn="l" rtl="0" fontAlgn="ctr"/>
                      <a:r>
                        <a:rPr lang="en-US" sz="900" u="none" strike="noStrike" dirty="0">
                          <a:effectLst/>
                        </a:rPr>
                        <a:t>RAWEC </a:t>
                      </a:r>
                      <a:endParaRPr lang="en-US"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Saudi Arabia</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PMC + E&amp;TS</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900" u="none" strike="noStrike" dirty="0">
                          <a:effectLst/>
                        </a:rPr>
                        <a:t>Technical and Operational assistance (RAWEC 1</a:t>
                      </a:r>
                      <a:r>
                        <a:rPr lang="en-US" sz="900" u="none" strike="noStrike" dirty="0" smtClean="0">
                          <a:effectLst/>
                        </a:rPr>
                        <a:t>) </a:t>
                      </a:r>
                    </a:p>
                    <a:p>
                      <a:pPr marL="0" marR="0" indent="0" algn="l" defTabSz="457200" rtl="0" eaLnBrk="1" fontAlgn="ctr" latinLnBrk="0" hangingPunct="1">
                        <a:lnSpc>
                          <a:spcPct val="100000"/>
                        </a:lnSpc>
                        <a:spcBef>
                          <a:spcPts val="0"/>
                        </a:spcBef>
                        <a:spcAft>
                          <a:spcPts val="0"/>
                        </a:spcAft>
                        <a:buClrTx/>
                        <a:buSzTx/>
                        <a:buFontTx/>
                        <a:buNone/>
                        <a:tabLst/>
                        <a:defRPr/>
                      </a:pPr>
                      <a:r>
                        <a:rPr lang="en-US" sz="900" u="none" strike="noStrike" dirty="0" smtClean="0">
                          <a:effectLst/>
                        </a:rPr>
                        <a:t>Recruitment, international mobility management and construction support (RAWEC 2)</a:t>
                      </a:r>
                      <a:endParaRPr lang="en-US" sz="900" b="0" i="0" u="none" strike="noStrike" dirty="0" smtClean="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dirty="0">
                          <a:effectLst/>
                        </a:rPr>
                        <a:t>RAWEC Power Co.  RPC </a:t>
                      </a:r>
                      <a:endParaRPr lang="en-US"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Saudi Arabia</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E&amp;TS </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a:effectLst/>
                        </a:rPr>
                        <a:t>long term </a:t>
                      </a:r>
                      <a:r>
                        <a:rPr lang="en-US" sz="900" u="none" strike="noStrike" dirty="0" smtClean="0">
                          <a:effectLst/>
                        </a:rPr>
                        <a:t>contract-  Engineering, </a:t>
                      </a:r>
                      <a:r>
                        <a:rPr lang="en-US" sz="900" u="none" strike="noStrike" dirty="0">
                          <a:effectLst/>
                        </a:rPr>
                        <a:t>O&amp;M  and technical service </a:t>
                      </a:r>
                      <a:endParaRPr lang="en-US" sz="900" b="0" i="0" u="none" strike="noStrike" dirty="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dirty="0" smtClean="0">
                          <a:effectLst/>
                        </a:rPr>
                        <a:t>LUBREF / ARAMCO</a:t>
                      </a:r>
                      <a:r>
                        <a:rPr lang="en-US" sz="900" u="none" strike="noStrike" baseline="0" dirty="0" smtClean="0">
                          <a:effectLst/>
                        </a:rPr>
                        <a:t> </a:t>
                      </a:r>
                      <a:endParaRPr lang="en-US"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dirty="0">
                          <a:effectLst/>
                        </a:rPr>
                        <a:t>Saudi Arabia</a:t>
                      </a:r>
                      <a:endParaRPr lang="en-US" sz="900" b="0" i="0" u="none" strike="noStrike" dirty="0">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dirty="0">
                          <a:effectLst/>
                        </a:rPr>
                        <a:t>PMC + E&amp;TS</a:t>
                      </a:r>
                      <a:endParaRPr lang="en-US" sz="900" b="0" i="0" u="none" strike="noStrike" dirty="0">
                        <a:solidFill>
                          <a:srgbClr val="595959"/>
                        </a:solidFill>
                        <a:effectLst/>
                        <a:latin typeface="Calibri" panose="020F0502020204030204" pitchFamily="34" charset="0"/>
                      </a:endParaRPr>
                    </a:p>
                  </a:txBody>
                  <a:tcPr marL="7202" marR="7202" marT="7202"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900" u="none" strike="noStrike" dirty="0">
                          <a:effectLst/>
                        </a:rPr>
                        <a:t>Engineering </a:t>
                      </a:r>
                      <a:r>
                        <a:rPr lang="en-US" sz="900" u="none" strike="noStrike" dirty="0" smtClean="0">
                          <a:effectLst/>
                        </a:rPr>
                        <a:t> ,</a:t>
                      </a:r>
                      <a:r>
                        <a:rPr lang="en-US" sz="900" u="none" strike="noStrike" baseline="0" dirty="0" smtClean="0">
                          <a:effectLst/>
                        </a:rPr>
                        <a:t> </a:t>
                      </a:r>
                      <a:r>
                        <a:rPr lang="en-US" sz="900" u="none" strike="noStrike" dirty="0" smtClean="0">
                          <a:effectLst/>
                        </a:rPr>
                        <a:t>O&amp;M</a:t>
                      </a:r>
                      <a:r>
                        <a:rPr lang="en-US" sz="900" u="none" strike="noStrike" baseline="0" dirty="0" smtClean="0">
                          <a:effectLst/>
                        </a:rPr>
                        <a:t> </a:t>
                      </a:r>
                      <a:r>
                        <a:rPr lang="en-US" sz="900" u="none" strike="noStrike" dirty="0" smtClean="0">
                          <a:effectLst/>
                        </a:rPr>
                        <a:t>Support </a:t>
                      </a:r>
                      <a:r>
                        <a:rPr lang="en-US" sz="900" u="none" strike="noStrike" dirty="0">
                          <a:effectLst/>
                        </a:rPr>
                        <a:t>Services </a:t>
                      </a:r>
                      <a:r>
                        <a:rPr lang="en-US" sz="900" u="none" strike="noStrike" dirty="0" smtClean="0">
                          <a:effectLst/>
                        </a:rPr>
                        <a:t>(LUBREF 1  &amp;</a:t>
                      </a:r>
                      <a:r>
                        <a:rPr lang="en-US" sz="900" u="none" strike="noStrike" baseline="0" dirty="0" smtClean="0">
                          <a:effectLst/>
                        </a:rPr>
                        <a:t> </a:t>
                      </a:r>
                      <a:r>
                        <a:rPr lang="en-US" sz="900" u="none" strike="noStrike" dirty="0" smtClean="0">
                          <a:effectLst/>
                        </a:rPr>
                        <a:t>LUBEREF 2)</a:t>
                      </a:r>
                      <a:endParaRPr lang="en-US" sz="900" b="0" i="0" u="none" strike="noStrike" dirty="0" smtClean="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b="0" i="0" u="none" strike="noStrike" dirty="0" smtClean="0">
                          <a:solidFill>
                            <a:schemeClr val="tx1"/>
                          </a:solidFill>
                          <a:effectLst/>
                          <a:latin typeface="Calibri" panose="020F0502020204030204" pitchFamily="34" charset="0"/>
                        </a:rPr>
                        <a:t>King Faisal University – </a:t>
                      </a:r>
                      <a:r>
                        <a:rPr lang="en-US" sz="900" b="0" i="0" u="none" strike="noStrike" baseline="0" dirty="0" smtClean="0">
                          <a:solidFill>
                            <a:schemeClr val="tx1"/>
                          </a:solidFill>
                          <a:effectLst/>
                          <a:latin typeface="Calibri" panose="020F0502020204030204" pitchFamily="34" charset="0"/>
                        </a:rPr>
                        <a:t>Housing complex project 280,000 m2 </a:t>
                      </a:r>
                      <a:endParaRPr lang="en-US" sz="900" b="0" i="0" u="none" strike="noStrike" dirty="0">
                        <a:solidFill>
                          <a:schemeClr val="tx1"/>
                        </a:solidFill>
                        <a:effectLst/>
                        <a:latin typeface="Calibri" panose="020F0502020204030204" pitchFamily="34" charset="0"/>
                      </a:endParaRPr>
                    </a:p>
                  </a:txBody>
                  <a:tcPr marL="64819"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Saudi Arabia</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PMC</a:t>
                      </a:r>
                      <a:r>
                        <a:rPr lang="en-US" sz="900" b="0" i="0" u="none" strike="noStrike" baseline="0" dirty="0" smtClean="0">
                          <a:solidFill>
                            <a:schemeClr val="tx1"/>
                          </a:solidFill>
                          <a:effectLst/>
                          <a:latin typeface="Calibri" panose="020F0502020204030204" pitchFamily="34" charset="0"/>
                        </a:rPr>
                        <a:t> </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l" rtl="0" fontAlgn="ctr"/>
                      <a:r>
                        <a:rPr lang="en-US" sz="900" b="0" i="0" u="none" strike="noStrike" dirty="0" smtClean="0">
                          <a:solidFill>
                            <a:schemeClr val="tx1"/>
                          </a:solidFill>
                          <a:effectLst/>
                          <a:latin typeface="Calibri" panose="020F0502020204030204" pitchFamily="34" charset="0"/>
                        </a:rPr>
                        <a:t>Complete</a:t>
                      </a:r>
                      <a:r>
                        <a:rPr lang="en-US" sz="900" b="0" i="0" u="none" strike="noStrike" baseline="0" dirty="0" smtClean="0">
                          <a:solidFill>
                            <a:schemeClr val="tx1"/>
                          </a:solidFill>
                          <a:effectLst/>
                          <a:latin typeface="Calibri" panose="020F0502020204030204" pitchFamily="34" charset="0"/>
                        </a:rPr>
                        <a:t> project management and supervision  </a:t>
                      </a:r>
                      <a:endParaRPr lang="en-US" sz="900" b="0" i="0" u="none" strike="noStrike" dirty="0">
                        <a:solidFill>
                          <a:schemeClr val="tx1"/>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dirty="0">
                          <a:effectLst/>
                        </a:rPr>
                        <a:t>GE O&amp;G - </a:t>
                      </a:r>
                      <a:r>
                        <a:rPr lang="en-US" sz="900" u="none" strike="noStrike" dirty="0" smtClean="0">
                          <a:effectLst/>
                        </a:rPr>
                        <a:t>Artificial </a:t>
                      </a:r>
                      <a:r>
                        <a:rPr lang="en-US" sz="900" u="none" strike="noStrike" dirty="0">
                          <a:effectLst/>
                        </a:rPr>
                        <a:t>lift </a:t>
                      </a:r>
                      <a:r>
                        <a:rPr lang="en-US" sz="900" u="none" strike="noStrike" dirty="0" smtClean="0">
                          <a:effectLst/>
                        </a:rPr>
                        <a:t>- </a:t>
                      </a:r>
                      <a:r>
                        <a:rPr lang="en-US" sz="900" u="none" strike="noStrike" dirty="0" err="1">
                          <a:effectLst/>
                        </a:rPr>
                        <a:t>Khurais</a:t>
                      </a:r>
                      <a:r>
                        <a:rPr lang="en-US" sz="900" u="none" strike="noStrike" dirty="0">
                          <a:effectLst/>
                        </a:rPr>
                        <a:t> Oil field </a:t>
                      </a:r>
                      <a:endParaRPr lang="en-US"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Saudi Arabia</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dirty="0">
                          <a:effectLst/>
                        </a:rPr>
                        <a:t>E&amp;TS</a:t>
                      </a:r>
                      <a:endParaRPr lang="en-US" sz="900" b="0" i="0" u="none" strike="noStrike" dirty="0">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a:effectLst/>
                        </a:rPr>
                        <a:t>long term </a:t>
                      </a:r>
                      <a:r>
                        <a:rPr lang="en-US" sz="900" u="none" strike="noStrike" baseline="0" dirty="0" smtClean="0">
                          <a:effectLst/>
                        </a:rPr>
                        <a:t>contract – ESP Field commissioning </a:t>
                      </a:r>
                      <a:endParaRPr lang="en-US" sz="900" b="0" i="0" u="none" strike="noStrike" dirty="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dirty="0">
                          <a:effectLst/>
                        </a:rPr>
                        <a:t>GE O&amp;G - M&amp;C </a:t>
                      </a:r>
                      <a:r>
                        <a:rPr lang="en-US" sz="900" u="none" strike="noStrike" dirty="0" smtClean="0">
                          <a:effectLst/>
                        </a:rPr>
                        <a:t>/ NGL Yanbu</a:t>
                      </a:r>
                      <a:endParaRPr lang="en-US"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Saudi Arabia</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E&amp;TS </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smtClean="0">
                          <a:effectLst/>
                        </a:rPr>
                        <a:t>Instrumentation </a:t>
                      </a:r>
                      <a:r>
                        <a:rPr lang="en-US" sz="900" u="none" strike="noStrike" dirty="0">
                          <a:effectLst/>
                        </a:rPr>
                        <a:t>and control field </a:t>
                      </a:r>
                      <a:r>
                        <a:rPr lang="en-US" sz="900" u="none" strike="noStrike" dirty="0" smtClean="0">
                          <a:effectLst/>
                        </a:rPr>
                        <a:t>engineering services</a:t>
                      </a:r>
                      <a:endParaRPr lang="en-US" sz="900" b="0" i="0" u="none" strike="noStrike" dirty="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dirty="0">
                          <a:effectLst/>
                        </a:rPr>
                        <a:t>GE O&amp;G - M&amp;C </a:t>
                      </a:r>
                      <a:endParaRPr lang="en-US"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Saudi Arabia</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FS</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a:effectLst/>
                        </a:rPr>
                        <a:t>I&amp;C Field services </a:t>
                      </a:r>
                      <a:endParaRPr lang="en-US" sz="900" b="0" i="0" u="none" strike="noStrike">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dirty="0">
                          <a:effectLst/>
                        </a:rPr>
                        <a:t>GE - P&amp;W -5th </a:t>
                      </a:r>
                      <a:r>
                        <a:rPr lang="en-US" sz="900" u="none" strike="noStrike" dirty="0" smtClean="0">
                          <a:effectLst/>
                        </a:rPr>
                        <a:t>largest </a:t>
                      </a:r>
                      <a:r>
                        <a:rPr lang="en-US" sz="900" u="none" strike="noStrike" dirty="0">
                          <a:effectLst/>
                        </a:rPr>
                        <a:t>worldwide GE R&amp;D </a:t>
                      </a:r>
                      <a:r>
                        <a:rPr lang="en-US" sz="900" u="none" strike="noStrike" dirty="0" smtClean="0">
                          <a:effectLst/>
                        </a:rPr>
                        <a:t>center   </a:t>
                      </a:r>
                      <a:endParaRPr lang="en-US"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Saudi Arabia</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MP</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smtClean="0">
                          <a:effectLst/>
                        </a:rPr>
                        <a:t>Staffing </a:t>
                      </a:r>
                      <a:r>
                        <a:rPr lang="en-US" sz="900" u="none" strike="noStrike" dirty="0">
                          <a:effectLst/>
                        </a:rPr>
                        <a:t>Technical </a:t>
                      </a:r>
                      <a:r>
                        <a:rPr lang="en-US" sz="900" u="none" strike="noStrike" dirty="0" smtClean="0">
                          <a:effectLst/>
                        </a:rPr>
                        <a:t>consultation </a:t>
                      </a:r>
                      <a:endParaRPr lang="en-US" sz="900" b="0" i="0" u="none" strike="noStrike" dirty="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b="0" i="0" u="none" strike="noStrike" dirty="0" smtClean="0">
                          <a:solidFill>
                            <a:schemeClr val="tx1"/>
                          </a:solidFill>
                          <a:effectLst/>
                          <a:latin typeface="Calibri" panose="020F0502020204030204" pitchFamily="34" charset="0"/>
                        </a:rPr>
                        <a:t>M+W</a:t>
                      </a:r>
                      <a:r>
                        <a:rPr lang="en-US" sz="900" b="0" i="0" u="none" strike="noStrike" baseline="0" dirty="0" smtClean="0">
                          <a:solidFill>
                            <a:schemeClr val="tx1"/>
                          </a:solidFill>
                          <a:effectLst/>
                          <a:latin typeface="Calibri" panose="020F0502020204030204" pitchFamily="34" charset="0"/>
                        </a:rPr>
                        <a:t> / Boston Collage </a:t>
                      </a:r>
                      <a:endParaRPr lang="en-US" sz="900" b="0" i="0" u="none" strike="noStrike" dirty="0">
                        <a:solidFill>
                          <a:schemeClr val="tx1"/>
                        </a:solidFill>
                        <a:effectLst/>
                        <a:latin typeface="Calibri" panose="020F0502020204030204" pitchFamily="34" charset="0"/>
                      </a:endParaRPr>
                    </a:p>
                  </a:txBody>
                  <a:tcPr marL="64819"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Saudi</a:t>
                      </a:r>
                      <a:r>
                        <a:rPr lang="en-US" sz="900" b="0" i="0" u="none" strike="noStrike" baseline="0" dirty="0" smtClean="0">
                          <a:solidFill>
                            <a:schemeClr val="tx1"/>
                          </a:solidFill>
                          <a:effectLst/>
                          <a:latin typeface="Calibri" panose="020F0502020204030204" pitchFamily="34" charset="0"/>
                        </a:rPr>
                        <a:t> Arabia</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E&amp;TS</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l" rtl="0" fontAlgn="ctr"/>
                      <a:r>
                        <a:rPr lang="en-US" sz="900" b="0" i="0" u="none" strike="noStrike" dirty="0" smtClean="0">
                          <a:solidFill>
                            <a:schemeClr val="tx1"/>
                          </a:solidFill>
                          <a:effectLst/>
                          <a:latin typeface="Calibri" panose="020F0502020204030204" pitchFamily="34" charset="0"/>
                        </a:rPr>
                        <a:t>MEP</a:t>
                      </a:r>
                      <a:r>
                        <a:rPr lang="en-US" sz="900" b="0" i="0" u="none" strike="noStrike" baseline="0" dirty="0" smtClean="0">
                          <a:solidFill>
                            <a:schemeClr val="tx1"/>
                          </a:solidFill>
                          <a:effectLst/>
                          <a:latin typeface="Calibri" panose="020F0502020204030204" pitchFamily="34" charset="0"/>
                        </a:rPr>
                        <a:t>  &amp; HVAC – Technical engineering services </a:t>
                      </a:r>
                      <a:endParaRPr lang="en-US" sz="900" b="0" i="0" u="none" strike="noStrike" dirty="0">
                        <a:solidFill>
                          <a:schemeClr val="tx1"/>
                        </a:solidFill>
                        <a:effectLst/>
                        <a:latin typeface="Calibri" panose="020F0502020204030204" pitchFamily="34" charset="0"/>
                      </a:endParaRPr>
                    </a:p>
                  </a:txBody>
                  <a:tcPr marL="64819" marR="7202" marT="7202" marB="0" anchor="ctr"/>
                </a:tc>
              </a:tr>
              <a:tr h="158235">
                <a:tc>
                  <a:txBody>
                    <a:bodyPr/>
                    <a:lstStyle/>
                    <a:p>
                      <a:pPr algn="l" rtl="0" fontAlgn="ctr"/>
                      <a:r>
                        <a:rPr lang="en-US" sz="900" b="0" i="0" u="none" strike="noStrike" dirty="0" smtClean="0">
                          <a:solidFill>
                            <a:schemeClr val="tx1"/>
                          </a:solidFill>
                          <a:effectLst/>
                          <a:latin typeface="Calibri" panose="020F0502020204030204" pitchFamily="34" charset="0"/>
                        </a:rPr>
                        <a:t>M+W/ Pharmaceutical</a:t>
                      </a:r>
                      <a:r>
                        <a:rPr lang="en-US" sz="900" b="0" i="0" u="none" strike="noStrike" baseline="0" dirty="0" smtClean="0">
                          <a:solidFill>
                            <a:schemeClr val="tx1"/>
                          </a:solidFill>
                          <a:effectLst/>
                          <a:latin typeface="Calibri" panose="020F0502020204030204" pitchFamily="34" charset="0"/>
                        </a:rPr>
                        <a:t> Factory </a:t>
                      </a:r>
                      <a:endParaRPr lang="en-US" sz="900" b="0" i="0" u="none" strike="noStrike" dirty="0">
                        <a:solidFill>
                          <a:schemeClr val="tx1"/>
                        </a:solidFill>
                        <a:effectLst/>
                        <a:latin typeface="Calibri" panose="020F0502020204030204" pitchFamily="34" charset="0"/>
                      </a:endParaRPr>
                    </a:p>
                  </a:txBody>
                  <a:tcPr marL="64819"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Saudi</a:t>
                      </a:r>
                      <a:r>
                        <a:rPr lang="en-US" sz="900" b="0" i="0" u="none" strike="noStrike" baseline="0" dirty="0" smtClean="0">
                          <a:solidFill>
                            <a:schemeClr val="tx1"/>
                          </a:solidFill>
                          <a:effectLst/>
                          <a:latin typeface="Calibri" panose="020F0502020204030204" pitchFamily="34" charset="0"/>
                        </a:rPr>
                        <a:t> Arabia</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MP</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l" rtl="0" fontAlgn="ctr"/>
                      <a:r>
                        <a:rPr lang="en-US" sz="900" b="0" i="0" u="none" strike="noStrike" dirty="0" smtClean="0">
                          <a:solidFill>
                            <a:schemeClr val="tx1"/>
                          </a:solidFill>
                          <a:effectLst/>
                          <a:latin typeface="Calibri" panose="020F0502020204030204" pitchFamily="34" charset="0"/>
                        </a:rPr>
                        <a:t>Staffing engineering</a:t>
                      </a:r>
                      <a:r>
                        <a:rPr lang="en-US" sz="900" b="0" i="0" u="none" strike="noStrike" baseline="0" dirty="0" smtClean="0">
                          <a:solidFill>
                            <a:schemeClr val="tx1"/>
                          </a:solidFill>
                          <a:effectLst/>
                          <a:latin typeface="Calibri" panose="020F0502020204030204" pitchFamily="34" charset="0"/>
                        </a:rPr>
                        <a:t> and technical team </a:t>
                      </a:r>
                      <a:endParaRPr lang="en-US" sz="900" b="0" i="0" u="none" strike="noStrike" dirty="0">
                        <a:solidFill>
                          <a:schemeClr val="tx1"/>
                        </a:solidFill>
                        <a:effectLst/>
                        <a:latin typeface="Calibri" panose="020F0502020204030204" pitchFamily="34" charset="0"/>
                      </a:endParaRPr>
                    </a:p>
                  </a:txBody>
                  <a:tcPr marL="64819" marR="7202" marT="7202" marB="0" anchor="ctr"/>
                </a:tc>
              </a:tr>
              <a:tr h="158235">
                <a:tc>
                  <a:txBody>
                    <a:bodyPr/>
                    <a:lstStyle/>
                    <a:p>
                      <a:pPr algn="l" rtl="0" fontAlgn="ctr"/>
                      <a:r>
                        <a:rPr lang="en-US" sz="900" b="0" i="0" u="none" strike="noStrike" dirty="0" smtClean="0">
                          <a:solidFill>
                            <a:schemeClr val="tx1"/>
                          </a:solidFill>
                          <a:effectLst/>
                          <a:latin typeface="Calibri" panose="020F0502020204030204" pitchFamily="34" charset="0"/>
                        </a:rPr>
                        <a:t>JGC</a:t>
                      </a:r>
                      <a:r>
                        <a:rPr lang="en-US" sz="900" b="0" i="0" u="none" strike="noStrike" baseline="0" dirty="0" smtClean="0">
                          <a:solidFill>
                            <a:schemeClr val="tx1"/>
                          </a:solidFill>
                          <a:effectLst/>
                          <a:latin typeface="Calibri" panose="020F0502020204030204" pitchFamily="34" charset="0"/>
                        </a:rPr>
                        <a:t> / Petro </a:t>
                      </a:r>
                      <a:r>
                        <a:rPr lang="en-US" sz="900" b="0" i="0" u="none" strike="noStrike" baseline="0" dirty="0" err="1" smtClean="0">
                          <a:solidFill>
                            <a:schemeClr val="tx1"/>
                          </a:solidFill>
                          <a:effectLst/>
                          <a:latin typeface="Calibri" panose="020F0502020204030204" pitchFamily="34" charset="0"/>
                        </a:rPr>
                        <a:t>Rabigh</a:t>
                      </a:r>
                      <a:r>
                        <a:rPr lang="en-US" sz="900" b="0" i="0" u="none" strike="noStrike" baseline="0" dirty="0" smtClean="0">
                          <a:solidFill>
                            <a:schemeClr val="tx1"/>
                          </a:solidFill>
                          <a:effectLst/>
                          <a:latin typeface="Calibri" panose="020F0502020204030204" pitchFamily="34" charset="0"/>
                        </a:rPr>
                        <a:t> phase 2 </a:t>
                      </a:r>
                      <a:endParaRPr lang="en-US" sz="900" b="0" i="0" u="none" strike="noStrike" dirty="0">
                        <a:solidFill>
                          <a:schemeClr val="tx1"/>
                        </a:solidFill>
                        <a:effectLst/>
                        <a:latin typeface="Calibri" panose="020F0502020204030204" pitchFamily="34" charset="0"/>
                      </a:endParaRPr>
                    </a:p>
                  </a:txBody>
                  <a:tcPr marL="64819"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Saudi</a:t>
                      </a:r>
                      <a:r>
                        <a:rPr lang="en-US" sz="900" b="0" i="0" u="none" strike="noStrike" baseline="0" dirty="0" smtClean="0">
                          <a:solidFill>
                            <a:schemeClr val="tx1"/>
                          </a:solidFill>
                          <a:effectLst/>
                          <a:latin typeface="Calibri" panose="020F0502020204030204" pitchFamily="34" charset="0"/>
                        </a:rPr>
                        <a:t> Arabia</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E&amp;TS </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l" rtl="0" fontAlgn="ctr"/>
                      <a:r>
                        <a:rPr lang="en-US" sz="900" b="0" i="0" u="none" strike="noStrike" dirty="0" smtClean="0">
                          <a:solidFill>
                            <a:schemeClr val="tx1"/>
                          </a:solidFill>
                          <a:effectLst/>
                          <a:latin typeface="Calibri" panose="020F0502020204030204" pitchFamily="34" charset="0"/>
                        </a:rPr>
                        <a:t>Staffing engineering</a:t>
                      </a:r>
                      <a:r>
                        <a:rPr lang="en-US" sz="900" b="0" i="0" u="none" strike="noStrike" baseline="0" dirty="0" smtClean="0">
                          <a:solidFill>
                            <a:schemeClr val="tx1"/>
                          </a:solidFill>
                          <a:effectLst/>
                          <a:latin typeface="Calibri" panose="020F0502020204030204" pitchFamily="34" charset="0"/>
                        </a:rPr>
                        <a:t> and technical team</a:t>
                      </a:r>
                      <a:endParaRPr lang="en-US" sz="900" b="0" i="0" u="none" strike="noStrike" dirty="0">
                        <a:solidFill>
                          <a:schemeClr val="tx1"/>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a:solidFill>
                            <a:schemeClr val="tx1"/>
                          </a:solidFill>
                          <a:effectLst/>
                        </a:rPr>
                        <a:t>Alkhalle Project – Schlumberger </a:t>
                      </a:r>
                      <a:endParaRPr lang="en-US" sz="900" b="0" i="0" u="none" strike="noStrike">
                        <a:solidFill>
                          <a:schemeClr val="tx1"/>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solidFill>
                            <a:schemeClr val="tx1"/>
                          </a:solidFill>
                          <a:effectLst/>
                        </a:rPr>
                        <a:t>Saudi Arabia</a:t>
                      </a:r>
                      <a:endParaRPr lang="en-US" sz="900" b="0" i="0" u="none" strike="noStrike">
                        <a:solidFill>
                          <a:schemeClr val="tx1"/>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solidFill>
                            <a:schemeClr val="tx1"/>
                          </a:solidFill>
                          <a:effectLst/>
                        </a:rPr>
                        <a:t>E&amp;FS </a:t>
                      </a:r>
                      <a:endParaRPr lang="en-US" sz="900" b="0" i="0" u="none" strike="noStrike">
                        <a:solidFill>
                          <a:schemeClr val="tx1"/>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a:solidFill>
                            <a:schemeClr val="tx1"/>
                          </a:solidFill>
                          <a:effectLst/>
                        </a:rPr>
                        <a:t>Oil Well exploration with High H2s content, HPHT Wells </a:t>
                      </a:r>
                      <a:endParaRPr lang="en-US" sz="900" b="0" i="0" u="none" strike="noStrike" dirty="0">
                        <a:solidFill>
                          <a:schemeClr val="tx1"/>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a:effectLst/>
                        </a:rPr>
                        <a:t>Sadara Chemicals</a:t>
                      </a:r>
                      <a:endParaRPr lang="en-US" sz="900" b="0" i="0" u="none" strike="noStrike">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Saudi Arabia</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PMC</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a:effectLst/>
                        </a:rPr>
                        <a:t>Commissioning and Loop Checks</a:t>
                      </a:r>
                      <a:endParaRPr lang="en-US" sz="900" b="0" i="0" u="none" strike="noStrike" dirty="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a:effectLst/>
                        </a:rPr>
                        <a:t>Kuraimat PP – GE P&amp;W</a:t>
                      </a:r>
                      <a:endParaRPr lang="en-US" sz="900" b="0" i="0" u="none" strike="noStrike">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Egypt</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E&amp;TS</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a:effectLst/>
                        </a:rPr>
                        <a:t>Full outage scope </a:t>
                      </a:r>
                      <a:endParaRPr lang="en-US" sz="900" b="0" i="0" u="none" strike="noStrike" dirty="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dirty="0" err="1">
                          <a:effectLst/>
                        </a:rPr>
                        <a:t>Assuit</a:t>
                      </a:r>
                      <a:r>
                        <a:rPr lang="en-US" sz="900" u="none" strike="noStrike" dirty="0">
                          <a:effectLst/>
                        </a:rPr>
                        <a:t> Power Station GE P&amp;W</a:t>
                      </a:r>
                      <a:endParaRPr lang="en-US"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dirty="0">
                          <a:effectLst/>
                        </a:rPr>
                        <a:t>Egypt</a:t>
                      </a:r>
                      <a:endParaRPr lang="en-US" sz="900" b="0" i="0" u="none" strike="noStrike" dirty="0">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E&amp;TS</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a:effectLst/>
                        </a:rPr>
                        <a:t>Installation, testing &amp; commissioning  8X Frame 9E</a:t>
                      </a:r>
                      <a:endParaRPr lang="en-US" sz="900" b="0" i="0" u="none" strike="noStrike" dirty="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sv-SE" sz="900" u="none" strike="noStrike">
                          <a:effectLst/>
                        </a:rPr>
                        <a:t>Damietta Power Station GE P&amp;W</a:t>
                      </a:r>
                      <a:endParaRPr lang="sv-SE" sz="900" b="0" i="0" u="none" strike="noStrike">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Egypt</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E&amp;TS</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smtClean="0">
                          <a:effectLst/>
                        </a:rPr>
                        <a:t>  Installation</a:t>
                      </a:r>
                      <a:r>
                        <a:rPr lang="en-US" sz="900" u="none" strike="noStrike" dirty="0">
                          <a:effectLst/>
                        </a:rPr>
                        <a:t>, testing &amp; commissioning  4X Frame 9E</a:t>
                      </a:r>
                      <a:endParaRPr lang="en-US" sz="900" b="0" i="0" u="none" strike="noStrike" dirty="0">
                        <a:solidFill>
                          <a:srgbClr val="595959"/>
                        </a:solidFill>
                        <a:effectLst/>
                        <a:latin typeface="Calibri" panose="020F0502020204030204" pitchFamily="34" charset="0"/>
                      </a:endParaRPr>
                    </a:p>
                  </a:txBody>
                  <a:tcPr marL="7202" marR="7202" marT="7202" marB="0" anchor="ctr"/>
                </a:tc>
              </a:tr>
              <a:tr h="158235">
                <a:tc>
                  <a:txBody>
                    <a:bodyPr/>
                    <a:lstStyle/>
                    <a:p>
                      <a:pPr algn="l" rtl="0" fontAlgn="ctr"/>
                      <a:r>
                        <a:rPr lang="en-US" sz="900" u="none" strike="noStrike">
                          <a:effectLst/>
                        </a:rPr>
                        <a:t>Various Mobile station (20x25MW) GE P&amp;W</a:t>
                      </a:r>
                      <a:endParaRPr lang="en-US" sz="900" b="0" i="0" u="none" strike="noStrike">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Egypt</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FS</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smtClean="0">
                          <a:effectLst/>
                        </a:rPr>
                        <a:t>  Power </a:t>
                      </a:r>
                      <a:r>
                        <a:rPr lang="en-US" sz="900" u="none" strike="noStrike" dirty="0">
                          <a:effectLst/>
                        </a:rPr>
                        <a:t>Plant Operation</a:t>
                      </a:r>
                      <a:endParaRPr lang="en-US" sz="900" b="0" i="0" u="none" strike="noStrike" dirty="0">
                        <a:solidFill>
                          <a:srgbClr val="595959"/>
                        </a:solidFill>
                        <a:effectLst/>
                        <a:latin typeface="Calibri" panose="020F0502020204030204" pitchFamily="34" charset="0"/>
                      </a:endParaRPr>
                    </a:p>
                  </a:txBody>
                  <a:tcPr marL="7202" marR="7202" marT="7202" marB="0" anchor="ctr"/>
                </a:tc>
              </a:tr>
              <a:tr h="158235">
                <a:tc>
                  <a:txBody>
                    <a:bodyPr/>
                    <a:lstStyle/>
                    <a:p>
                      <a:pPr algn="l" rtl="0" fontAlgn="ctr"/>
                      <a:r>
                        <a:rPr lang="sv-SE" sz="900" u="none" strike="noStrike">
                          <a:effectLst/>
                        </a:rPr>
                        <a:t>Various TM PP  - GE P&amp;W </a:t>
                      </a:r>
                      <a:endParaRPr lang="sv-SE" sz="900" b="0" i="0" u="none" strike="noStrike">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Egypt </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E&amp;TS</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a:effectLst/>
                        </a:rPr>
                        <a:t>Commissioning &amp; Operation of 10X 25M GT </a:t>
                      </a:r>
                      <a:endParaRPr lang="en-US" sz="900" b="0" i="0" u="none" strike="noStrike">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dirty="0">
                          <a:effectLst/>
                        </a:rPr>
                        <a:t>Al </a:t>
                      </a:r>
                      <a:r>
                        <a:rPr lang="en-US" sz="900" u="none" strike="noStrike" dirty="0" err="1">
                          <a:effectLst/>
                        </a:rPr>
                        <a:t>Zubair</a:t>
                      </a:r>
                      <a:r>
                        <a:rPr lang="en-US" sz="900" u="none" strike="noStrike" dirty="0">
                          <a:effectLst/>
                        </a:rPr>
                        <a:t> Project GE O&amp;G TM</a:t>
                      </a:r>
                      <a:endParaRPr lang="en-US"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Iraq</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FS</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a:effectLst/>
                        </a:rPr>
                        <a:t>Field engineering services </a:t>
                      </a:r>
                      <a:endParaRPr lang="en-US" sz="900" b="0" i="0" u="none" strike="noStrike" dirty="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sv-SE" sz="900" u="none" strike="noStrike" dirty="0">
                          <a:effectLst/>
                        </a:rPr>
                        <a:t>West Qurna GE O&amp;G TM</a:t>
                      </a:r>
                      <a:endParaRPr lang="sv-SE"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Iraq </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FS</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a:effectLst/>
                        </a:rPr>
                        <a:t>Field engineering services </a:t>
                      </a:r>
                      <a:endParaRPr lang="en-US" sz="900" b="0" i="0" u="none" strike="noStrike" dirty="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dirty="0">
                          <a:effectLst/>
                        </a:rPr>
                        <a:t>GE P&amp;W - PGP </a:t>
                      </a:r>
                      <a:endParaRPr lang="en-US"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Iraq </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FS </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b="0" i="0" u="none" strike="noStrike" dirty="0" smtClean="0">
                          <a:solidFill>
                            <a:schemeClr val="tx1"/>
                          </a:solidFill>
                          <a:effectLst/>
                          <a:latin typeface="Calibri" panose="020F0502020204030204" pitchFamily="34" charset="0"/>
                        </a:rPr>
                        <a:t>Power plant outage &amp; Technical services </a:t>
                      </a:r>
                      <a:endParaRPr lang="en-US" sz="900" b="0" i="0" u="none" strike="noStrike" dirty="0">
                        <a:solidFill>
                          <a:schemeClr val="tx1"/>
                        </a:solidFill>
                        <a:effectLst/>
                        <a:latin typeface="Calibri" panose="020F0502020204030204" pitchFamily="34" charset="0"/>
                      </a:endParaRPr>
                    </a:p>
                  </a:txBody>
                  <a:tcPr marL="64819" marR="7202" marT="7202" marB="0" anchor="ctr"/>
                </a:tc>
              </a:tr>
              <a:tr h="158235">
                <a:tc>
                  <a:txBody>
                    <a:bodyPr/>
                    <a:lstStyle/>
                    <a:p>
                      <a:pPr algn="l" rtl="0" fontAlgn="ctr"/>
                      <a:r>
                        <a:rPr lang="en-US" sz="900" u="none" strike="noStrike" dirty="0" smtClean="0">
                          <a:effectLst/>
                        </a:rPr>
                        <a:t>GE </a:t>
                      </a:r>
                      <a:r>
                        <a:rPr lang="en-US" sz="900" u="none" strike="noStrike" dirty="0">
                          <a:effectLst/>
                        </a:rPr>
                        <a:t>O&amp;G  </a:t>
                      </a:r>
                      <a:r>
                        <a:rPr lang="en-US" sz="900" u="none" strike="noStrike" dirty="0" err="1">
                          <a:effectLst/>
                        </a:rPr>
                        <a:t>Jafaza</a:t>
                      </a:r>
                      <a:r>
                        <a:rPr lang="en-US" sz="900" u="none" strike="noStrike" dirty="0">
                          <a:effectLst/>
                        </a:rPr>
                        <a:t> </a:t>
                      </a:r>
                      <a:endParaRPr lang="en-US" sz="900" b="0" i="0" u="none" strike="noStrike" dirty="0">
                        <a:solidFill>
                          <a:srgbClr val="595959"/>
                        </a:solidFill>
                        <a:effectLst/>
                        <a:latin typeface="Calibri" panose="020F0502020204030204" pitchFamily="34" charset="0"/>
                      </a:endParaRPr>
                    </a:p>
                  </a:txBody>
                  <a:tcPr marL="64819" marR="7202" marT="7202" marB="0" anchor="ctr"/>
                </a:tc>
                <a:tc>
                  <a:txBody>
                    <a:bodyPr/>
                    <a:lstStyle/>
                    <a:p>
                      <a:pPr algn="ctr" rtl="0" fontAlgn="ctr"/>
                      <a:r>
                        <a:rPr lang="en-US" sz="900" u="none" strike="noStrike">
                          <a:effectLst/>
                        </a:rPr>
                        <a:t>UAE </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ctr" rtl="0" fontAlgn="ctr"/>
                      <a:r>
                        <a:rPr lang="en-US" sz="900" u="none" strike="noStrike">
                          <a:effectLst/>
                        </a:rPr>
                        <a:t> E&amp;TS </a:t>
                      </a:r>
                      <a:endParaRPr lang="en-US" sz="900" b="0" i="0" u="none" strike="noStrike">
                        <a:solidFill>
                          <a:srgbClr val="595959"/>
                        </a:solidFill>
                        <a:effectLst/>
                        <a:latin typeface="Calibri" panose="020F0502020204030204" pitchFamily="34" charset="0"/>
                      </a:endParaRPr>
                    </a:p>
                  </a:txBody>
                  <a:tcPr marL="7202" marR="7202" marT="7202" marB="0" anchor="ctr"/>
                </a:tc>
                <a:tc>
                  <a:txBody>
                    <a:bodyPr/>
                    <a:lstStyle/>
                    <a:p>
                      <a:pPr algn="l" rtl="0" fontAlgn="ctr"/>
                      <a:r>
                        <a:rPr lang="en-US" sz="900" u="none" strike="noStrike" dirty="0">
                          <a:effectLst/>
                        </a:rPr>
                        <a:t>Long-term back office Engineering support </a:t>
                      </a:r>
                      <a:endParaRPr lang="en-US" sz="900" b="0" i="0" u="none" strike="noStrike" dirty="0">
                        <a:solidFill>
                          <a:srgbClr val="595959"/>
                        </a:solidFill>
                        <a:effectLst/>
                        <a:latin typeface="Calibri" panose="020F0502020204030204" pitchFamily="34" charset="0"/>
                      </a:endParaRPr>
                    </a:p>
                  </a:txBody>
                  <a:tcPr marL="64819" marR="7202" marT="7202" marB="0" anchor="ctr"/>
                </a:tc>
              </a:tr>
              <a:tr h="158235">
                <a:tc>
                  <a:txBody>
                    <a:bodyPr/>
                    <a:lstStyle/>
                    <a:p>
                      <a:pPr algn="l" rtl="0" fontAlgn="ctr"/>
                      <a:r>
                        <a:rPr lang="en-US" sz="900" b="0" i="0" u="none" strike="noStrike" dirty="0" smtClean="0">
                          <a:solidFill>
                            <a:schemeClr val="tx1"/>
                          </a:solidFill>
                          <a:effectLst/>
                          <a:latin typeface="Calibri" panose="020F0502020204030204" pitchFamily="34" charset="0"/>
                        </a:rPr>
                        <a:t>GE Algeria</a:t>
                      </a:r>
                      <a:r>
                        <a:rPr lang="en-US" sz="900" b="0" i="0" u="none" strike="noStrike" baseline="0" dirty="0" smtClean="0">
                          <a:solidFill>
                            <a:schemeClr val="tx1"/>
                          </a:solidFill>
                          <a:effectLst/>
                          <a:latin typeface="Calibri" panose="020F0502020204030204" pitchFamily="34" charset="0"/>
                        </a:rPr>
                        <a:t> </a:t>
                      </a:r>
                      <a:endParaRPr lang="en-US" sz="900" b="0" i="0" u="none" strike="noStrike" dirty="0">
                        <a:solidFill>
                          <a:schemeClr val="tx1"/>
                        </a:solidFill>
                        <a:effectLst/>
                        <a:latin typeface="Calibri" panose="020F0502020204030204" pitchFamily="34" charset="0"/>
                      </a:endParaRPr>
                    </a:p>
                  </a:txBody>
                  <a:tcPr marL="64819"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Algeria</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ctr" rtl="0" fontAlgn="ctr"/>
                      <a:r>
                        <a:rPr lang="en-US" sz="900" b="0" i="0" u="none" strike="noStrike" dirty="0" smtClean="0">
                          <a:solidFill>
                            <a:schemeClr val="tx1"/>
                          </a:solidFill>
                          <a:effectLst/>
                          <a:latin typeface="Calibri" panose="020F0502020204030204" pitchFamily="34" charset="0"/>
                        </a:rPr>
                        <a:t>MP</a:t>
                      </a:r>
                      <a:endParaRPr lang="en-US" sz="900" b="0" i="0" u="none" strike="noStrike" dirty="0">
                        <a:solidFill>
                          <a:schemeClr val="tx1"/>
                        </a:solidFill>
                        <a:effectLst/>
                        <a:latin typeface="Calibri" panose="020F0502020204030204" pitchFamily="34" charset="0"/>
                      </a:endParaRPr>
                    </a:p>
                  </a:txBody>
                  <a:tcPr marL="7202" marR="7202" marT="7202" marB="0" anchor="ctr"/>
                </a:tc>
                <a:tc>
                  <a:txBody>
                    <a:bodyPr/>
                    <a:lstStyle/>
                    <a:p>
                      <a:pPr algn="l" rtl="0" fontAlgn="ctr"/>
                      <a:r>
                        <a:rPr lang="en-US" sz="900" b="0" i="0" u="none" strike="noStrike" dirty="0" smtClean="0">
                          <a:solidFill>
                            <a:schemeClr val="tx1"/>
                          </a:solidFill>
                          <a:effectLst/>
                          <a:latin typeface="Calibri" panose="020F0502020204030204" pitchFamily="34" charset="0"/>
                        </a:rPr>
                        <a:t>Back</a:t>
                      </a:r>
                      <a:r>
                        <a:rPr lang="en-US" sz="900" b="0" i="0" u="none" strike="noStrike" baseline="0" dirty="0" smtClean="0">
                          <a:solidFill>
                            <a:schemeClr val="tx1"/>
                          </a:solidFill>
                          <a:effectLst/>
                          <a:latin typeface="Calibri" panose="020F0502020204030204" pitchFamily="34" charset="0"/>
                        </a:rPr>
                        <a:t> office support and technical services </a:t>
                      </a:r>
                      <a:endParaRPr lang="en-US" sz="900" b="0" i="0" u="none" strike="noStrike" dirty="0">
                        <a:solidFill>
                          <a:schemeClr val="tx1"/>
                        </a:solidFill>
                        <a:effectLst/>
                        <a:latin typeface="Calibri" panose="020F0502020204030204" pitchFamily="34" charset="0"/>
                      </a:endParaRPr>
                    </a:p>
                  </a:txBody>
                  <a:tcPr marL="64819" marR="7202" marT="7202" marB="0" anchor="ctr"/>
                </a:tc>
              </a:tr>
            </a:tbl>
          </a:graphicData>
        </a:graphic>
      </p:graphicFrame>
    </p:spTree>
    <p:extLst>
      <p:ext uri="{BB962C8B-B14F-4D97-AF65-F5344CB8AC3E}">
        <p14:creationId xmlns:p14="http://schemas.microsoft.com/office/powerpoint/2010/main" xmlns="" val="1055401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evron 8"/>
          <p:cNvSpPr/>
          <p:nvPr/>
        </p:nvSpPr>
        <p:spPr>
          <a:xfrm>
            <a:off x="6902236" y="381000"/>
            <a:ext cx="7620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a:off x="7519275" y="381000"/>
            <a:ext cx="6858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itle 1"/>
          <p:cNvSpPr txBox="1">
            <a:spLocks/>
          </p:cNvSpPr>
          <p:nvPr/>
        </p:nvSpPr>
        <p:spPr>
          <a:xfrm>
            <a:off x="388269" y="326586"/>
            <a:ext cx="8596668"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Key Completed Projects </a:t>
            </a:r>
            <a:endParaRPr lang="en-US" dirty="0">
              <a:solidFill>
                <a:schemeClr val="accent1"/>
              </a:solidFill>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812938627"/>
              </p:ext>
            </p:extLst>
          </p:nvPr>
        </p:nvGraphicFramePr>
        <p:xfrm>
          <a:off x="450681" y="1361803"/>
          <a:ext cx="8298531" cy="4290143"/>
        </p:xfrm>
        <a:graphic>
          <a:graphicData uri="http://schemas.openxmlformats.org/drawingml/2006/table">
            <a:tbl>
              <a:tblPr firstRow="1" bandRow="1">
                <a:tableStyleId>{5C22544A-7EE6-4342-B048-85BDC9FD1C3A}</a:tableStyleId>
              </a:tblPr>
              <a:tblGrid>
                <a:gridCol w="2526587"/>
                <a:gridCol w="1138103"/>
                <a:gridCol w="640961"/>
                <a:gridCol w="3992880"/>
              </a:tblGrid>
              <a:tr h="286331">
                <a:tc>
                  <a:txBody>
                    <a:bodyPr/>
                    <a:lstStyle/>
                    <a:p>
                      <a:pPr algn="ctr" rtl="0" fontAlgn="ctr"/>
                      <a:r>
                        <a:rPr lang="en-US" sz="1200" u="none" strike="noStrike" dirty="0" smtClean="0">
                          <a:effectLst/>
                        </a:rPr>
                        <a:t>Client</a:t>
                      </a:r>
                      <a:r>
                        <a:rPr lang="en-US" sz="1200" u="none" strike="noStrike" baseline="0" dirty="0" smtClean="0">
                          <a:effectLst/>
                        </a:rPr>
                        <a:t> /</a:t>
                      </a:r>
                      <a:r>
                        <a:rPr lang="en-US" sz="1200" u="none" strike="noStrike" dirty="0" smtClean="0">
                          <a:effectLst/>
                        </a:rPr>
                        <a:t>Project</a:t>
                      </a:r>
                      <a:endParaRPr lang="en-US" sz="1200" b="1" i="0" u="none" strike="noStrike" dirty="0">
                        <a:solidFill>
                          <a:srgbClr val="FFFFFF"/>
                        </a:solidFill>
                        <a:effectLst/>
                        <a:latin typeface="Calibri" panose="020F0502020204030204" pitchFamily="34" charset="0"/>
                      </a:endParaRPr>
                    </a:p>
                  </a:txBody>
                  <a:tcPr marL="7202" marR="7202" marT="7202" marB="0" anchor="ctr"/>
                </a:tc>
                <a:tc>
                  <a:txBody>
                    <a:bodyPr/>
                    <a:lstStyle/>
                    <a:p>
                      <a:pPr algn="ctr" rtl="0" fontAlgn="ctr"/>
                      <a:r>
                        <a:rPr lang="en-US" sz="1200" b="1" i="0" u="none" strike="noStrike" dirty="0" smtClean="0">
                          <a:solidFill>
                            <a:schemeClr val="lt1"/>
                          </a:solidFill>
                          <a:effectLst/>
                          <a:latin typeface="+mn-lt"/>
                        </a:rPr>
                        <a:t>Country</a:t>
                      </a:r>
                      <a:endParaRPr lang="en-US" sz="1200" b="1" i="0" u="none" strike="noStrike" dirty="0">
                        <a:solidFill>
                          <a:srgbClr val="FFFFFF"/>
                        </a:solidFill>
                        <a:effectLst/>
                        <a:latin typeface="Calibri" panose="020F0502020204030204" pitchFamily="34" charset="0"/>
                      </a:endParaRPr>
                    </a:p>
                  </a:txBody>
                  <a:tcPr marL="7202" marR="7202" marT="7202" marB="0" anchor="ctr"/>
                </a:tc>
                <a:tc>
                  <a:txBody>
                    <a:bodyPr/>
                    <a:lstStyle/>
                    <a:p>
                      <a:pPr algn="ctr" rtl="0" fontAlgn="ctr"/>
                      <a:r>
                        <a:rPr lang="en-US" sz="1200" u="none" strike="noStrike" dirty="0">
                          <a:effectLst/>
                        </a:rPr>
                        <a:t>Service</a:t>
                      </a:r>
                      <a:endParaRPr lang="en-US" sz="1200" b="1" i="0" u="none" strike="noStrike" dirty="0">
                        <a:solidFill>
                          <a:srgbClr val="FFFFFF"/>
                        </a:solidFill>
                        <a:effectLst/>
                        <a:latin typeface="Calibri" panose="020F0502020204030204" pitchFamily="34" charset="0"/>
                      </a:endParaRPr>
                    </a:p>
                  </a:txBody>
                  <a:tcPr marL="7202" marR="7202" marT="7202" marB="0" anchor="ctr"/>
                </a:tc>
                <a:tc>
                  <a:txBody>
                    <a:bodyPr/>
                    <a:lstStyle/>
                    <a:p>
                      <a:pPr algn="ctr" rtl="0" fontAlgn="ctr"/>
                      <a:r>
                        <a:rPr lang="en-US" sz="1200" u="none" strike="noStrike" dirty="0">
                          <a:effectLst/>
                        </a:rPr>
                        <a:t>Details / Scope of Work</a:t>
                      </a:r>
                      <a:endParaRPr lang="en-US" sz="1200" b="1" i="0" u="none" strike="noStrike" dirty="0">
                        <a:solidFill>
                          <a:srgbClr val="FFFFFF"/>
                        </a:solidFill>
                        <a:effectLst/>
                        <a:latin typeface="Calibri" panose="020F0502020204030204" pitchFamily="34" charset="0"/>
                      </a:endParaRPr>
                    </a:p>
                  </a:txBody>
                  <a:tcPr marL="7202" marR="7202" marT="7202" marB="0" anchor="ctr"/>
                </a:tc>
              </a:tr>
              <a:tr h="254772">
                <a:tc>
                  <a:txBody>
                    <a:bodyPr/>
                    <a:lstStyle/>
                    <a:p>
                      <a:pPr marL="0" algn="l" defTabSz="457200" rtl="0" eaLnBrk="1" latinLnBrk="0" hangingPunct="1"/>
                      <a:r>
                        <a:rPr lang="en-US" sz="900" b="0" kern="1200" dirty="0" smtClean="0">
                          <a:solidFill>
                            <a:schemeClr val="tx1"/>
                          </a:solidFill>
                          <a:latin typeface="Calibri" panose="020F0502020204030204" pitchFamily="34" charset="0"/>
                          <a:ea typeface="+mn-ea"/>
                          <a:cs typeface="+mn-cs"/>
                        </a:rPr>
                        <a:t>SATORP – Aramco</a:t>
                      </a:r>
                      <a:r>
                        <a:rPr lang="en-US" sz="900" b="0" kern="1200" baseline="0" dirty="0" smtClean="0">
                          <a:solidFill>
                            <a:schemeClr val="tx1"/>
                          </a:solidFill>
                          <a:latin typeface="Calibri" panose="020F0502020204030204" pitchFamily="34" charset="0"/>
                          <a:ea typeface="+mn-ea"/>
                          <a:cs typeface="+mn-cs"/>
                        </a:rPr>
                        <a:t> / Total JV </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Calibri" panose="020F0502020204030204" pitchFamily="34" charset="0"/>
                        </a:rPr>
                        <a:t>Saudi Arabia</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algn="ctr" defTabSz="457200" rtl="0" eaLnBrk="1" latinLnBrk="0" hangingPunct="1"/>
                      <a:r>
                        <a:rPr lang="en-US" sz="900" b="0" kern="1200" dirty="0" smtClean="0">
                          <a:solidFill>
                            <a:schemeClr val="tx1"/>
                          </a:solidFill>
                          <a:latin typeface="Calibri" panose="020F0502020204030204" pitchFamily="34" charset="0"/>
                          <a:ea typeface="+mn-ea"/>
                          <a:cs typeface="+mn-cs"/>
                        </a:rPr>
                        <a:t>E&amp;TS</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algn="l" defTabSz="457200" rtl="0" eaLnBrk="1" latinLnBrk="0" hangingPunct="1"/>
                      <a:r>
                        <a:rPr lang="en-US" sz="900" b="0" kern="1200" dirty="0" smtClean="0">
                          <a:solidFill>
                            <a:schemeClr val="tx1"/>
                          </a:solidFill>
                          <a:latin typeface="Calibri" panose="020F0502020204030204" pitchFamily="34" charset="0"/>
                          <a:ea typeface="+mn-ea"/>
                          <a:cs typeface="+mn-cs"/>
                        </a:rPr>
                        <a:t>Technical engineering service</a:t>
                      </a:r>
                      <a:endParaRPr lang="en-US" sz="900" b="0" kern="1200" dirty="0">
                        <a:solidFill>
                          <a:schemeClr val="tx1"/>
                        </a:solidFill>
                        <a:latin typeface="Calibri" panose="020F0502020204030204" pitchFamily="34" charset="0"/>
                        <a:ea typeface="+mn-ea"/>
                        <a:cs typeface="+mn-cs"/>
                      </a:endParaRPr>
                    </a:p>
                  </a:txBody>
                  <a:tcPr marL="187841" marR="187841" anchor="ctr"/>
                </a:tc>
              </a:tr>
              <a:tr h="158235">
                <a:tc>
                  <a:txBody>
                    <a:bodyPr/>
                    <a:lstStyle/>
                    <a:p>
                      <a:pPr marL="0" algn="l" defTabSz="457200" rtl="0" eaLnBrk="1" latinLnBrk="0" hangingPunct="1"/>
                      <a:r>
                        <a:rPr lang="en-US" sz="900" b="0" kern="1200" dirty="0" smtClean="0">
                          <a:solidFill>
                            <a:schemeClr val="tx1"/>
                          </a:solidFill>
                          <a:latin typeface="Calibri" panose="020F0502020204030204" pitchFamily="34" charset="0"/>
                          <a:ea typeface="+mn-ea"/>
                          <a:cs typeface="+mn-cs"/>
                        </a:rPr>
                        <a:t>Saudi</a:t>
                      </a:r>
                      <a:r>
                        <a:rPr lang="en-US" sz="900" b="0" kern="1200" baseline="0" dirty="0" smtClean="0">
                          <a:solidFill>
                            <a:schemeClr val="tx1"/>
                          </a:solidFill>
                          <a:latin typeface="Calibri" panose="020F0502020204030204" pitchFamily="34" charset="0"/>
                          <a:ea typeface="+mn-ea"/>
                          <a:cs typeface="+mn-cs"/>
                        </a:rPr>
                        <a:t> Electricity Co.  (SEC) </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algn="ctr" defTabSz="457200" rtl="0" eaLnBrk="1" latinLnBrk="0" hangingPunct="1"/>
                      <a:r>
                        <a:rPr lang="en-US" sz="900" b="0" kern="1200" dirty="0" smtClean="0">
                          <a:solidFill>
                            <a:schemeClr val="tx1"/>
                          </a:solidFill>
                          <a:latin typeface="Calibri" panose="020F0502020204030204" pitchFamily="34" charset="0"/>
                          <a:ea typeface="+mn-ea"/>
                          <a:cs typeface="+mn-cs"/>
                        </a:rPr>
                        <a:t>Saudi Arabia</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algn="ctr" defTabSz="457200" rtl="0" eaLnBrk="1" latinLnBrk="0" hangingPunct="1"/>
                      <a:r>
                        <a:rPr lang="en-US" sz="900" b="0" kern="1200" dirty="0" smtClean="0">
                          <a:solidFill>
                            <a:schemeClr val="tx1"/>
                          </a:solidFill>
                          <a:latin typeface="Calibri" panose="020F0502020204030204" pitchFamily="34" charset="0"/>
                          <a:ea typeface="+mn-ea"/>
                          <a:cs typeface="+mn-cs"/>
                        </a:rPr>
                        <a:t>PMC</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algn="l" defTabSz="457200" rtl="0" eaLnBrk="1" latinLnBrk="0" hangingPunct="1"/>
                      <a:r>
                        <a:rPr lang="en-US" sz="900" b="0" kern="1200" dirty="0" smtClean="0">
                          <a:solidFill>
                            <a:schemeClr val="tx1"/>
                          </a:solidFill>
                          <a:latin typeface="Calibri" panose="020F0502020204030204" pitchFamily="34" charset="0"/>
                          <a:ea typeface="+mn-ea"/>
                          <a:cs typeface="+mn-cs"/>
                        </a:rPr>
                        <a:t>5 year general engineering</a:t>
                      </a:r>
                      <a:r>
                        <a:rPr lang="en-US" sz="900" b="0" kern="1200" baseline="0" dirty="0" smtClean="0">
                          <a:solidFill>
                            <a:schemeClr val="tx1"/>
                          </a:solidFill>
                          <a:latin typeface="Calibri" panose="020F0502020204030204" pitchFamily="34" charset="0"/>
                          <a:ea typeface="+mn-ea"/>
                          <a:cs typeface="+mn-cs"/>
                        </a:rPr>
                        <a:t> service and technical support </a:t>
                      </a:r>
                      <a:endParaRPr lang="en-US" sz="900" b="0" kern="1200" dirty="0">
                        <a:solidFill>
                          <a:schemeClr val="tx1"/>
                        </a:solidFill>
                        <a:latin typeface="Calibri" panose="020F0502020204030204" pitchFamily="34" charset="0"/>
                        <a:ea typeface="+mn-ea"/>
                        <a:cs typeface="+mn-cs"/>
                      </a:endParaRPr>
                    </a:p>
                  </a:txBody>
                  <a:tcPr marL="187841" marR="187841" anchor="ctr"/>
                </a:tc>
              </a:tr>
              <a:tr h="492677">
                <a:tc>
                  <a:txBody>
                    <a:bodyPr/>
                    <a:lstStyle/>
                    <a:p>
                      <a:pPr marL="0" algn="l" defTabSz="457200" rtl="0" eaLnBrk="1" latinLnBrk="0" hangingPunct="1"/>
                      <a:r>
                        <a:rPr lang="en-US" sz="900" b="0" kern="1200" dirty="0" err="1" smtClean="0">
                          <a:solidFill>
                            <a:schemeClr val="tx1"/>
                          </a:solidFill>
                          <a:latin typeface="Calibri" panose="020F0502020204030204" pitchFamily="34" charset="0"/>
                          <a:ea typeface="+mn-ea"/>
                          <a:cs typeface="+mn-cs"/>
                        </a:rPr>
                        <a:t>Shedgum</a:t>
                      </a:r>
                      <a:r>
                        <a:rPr lang="en-US" sz="900" b="0" kern="1200" dirty="0" smtClean="0">
                          <a:solidFill>
                            <a:schemeClr val="tx1"/>
                          </a:solidFill>
                          <a:latin typeface="Calibri" panose="020F0502020204030204" pitchFamily="34" charset="0"/>
                          <a:ea typeface="+mn-ea"/>
                          <a:cs typeface="+mn-cs"/>
                        </a:rPr>
                        <a:t> to Riyadh 380kV T/L. and </a:t>
                      </a:r>
                      <a:r>
                        <a:rPr lang="en-US" sz="900" b="0" kern="1200" dirty="0" err="1" smtClean="0">
                          <a:solidFill>
                            <a:schemeClr val="tx1"/>
                          </a:solidFill>
                          <a:latin typeface="Calibri" panose="020F0502020204030204" pitchFamily="34" charset="0"/>
                          <a:ea typeface="+mn-ea"/>
                          <a:cs typeface="+mn-cs"/>
                        </a:rPr>
                        <a:t>Faras</a:t>
                      </a:r>
                      <a:r>
                        <a:rPr lang="en-US" sz="900" b="0" kern="1200" dirty="0" smtClean="0">
                          <a:solidFill>
                            <a:schemeClr val="tx1"/>
                          </a:solidFill>
                          <a:latin typeface="Calibri" panose="020F0502020204030204" pitchFamily="34" charset="0"/>
                          <a:ea typeface="+mn-ea"/>
                          <a:cs typeface="+mn-cs"/>
                        </a:rPr>
                        <a:t> to Al-</a:t>
                      </a:r>
                      <a:r>
                        <a:rPr lang="en-US" sz="900" b="0" kern="1200" dirty="0" err="1" smtClean="0">
                          <a:solidFill>
                            <a:schemeClr val="tx1"/>
                          </a:solidFill>
                          <a:latin typeface="Calibri" panose="020F0502020204030204" pitchFamily="34" charset="0"/>
                          <a:ea typeface="+mn-ea"/>
                          <a:cs typeface="+mn-cs"/>
                        </a:rPr>
                        <a:t>Kharj</a:t>
                      </a:r>
                      <a:r>
                        <a:rPr lang="en-US" sz="900" b="0" kern="1200" dirty="0" smtClean="0">
                          <a:solidFill>
                            <a:schemeClr val="tx1"/>
                          </a:solidFill>
                          <a:latin typeface="Calibri" panose="020F0502020204030204" pitchFamily="34" charset="0"/>
                          <a:ea typeface="+mn-ea"/>
                          <a:cs typeface="+mn-cs"/>
                        </a:rPr>
                        <a:t> 380kV T/L, and +280/-0 MVAR SVC installation at </a:t>
                      </a:r>
                      <a:r>
                        <a:rPr lang="en-US" sz="900" b="0" kern="1200" dirty="0" err="1" smtClean="0">
                          <a:solidFill>
                            <a:schemeClr val="tx1"/>
                          </a:solidFill>
                          <a:latin typeface="Calibri" panose="020F0502020204030204" pitchFamily="34" charset="0"/>
                          <a:ea typeface="+mn-ea"/>
                          <a:cs typeface="+mn-cs"/>
                        </a:rPr>
                        <a:t>Wasia</a:t>
                      </a:r>
                      <a:r>
                        <a:rPr lang="en-US" sz="900" b="0" kern="1200" dirty="0" smtClean="0">
                          <a:solidFill>
                            <a:schemeClr val="tx1"/>
                          </a:solidFill>
                          <a:latin typeface="Calibri" panose="020F0502020204030204" pitchFamily="34" charset="0"/>
                          <a:ea typeface="+mn-ea"/>
                          <a:cs typeface="+mn-cs"/>
                        </a:rPr>
                        <a:t> S/S</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algn="ctr" defTabSz="457200" rtl="0" eaLnBrk="1" latinLnBrk="0" hangingPunct="1"/>
                      <a:r>
                        <a:rPr lang="en-US" sz="900" b="0" kern="1200" dirty="0" smtClean="0">
                          <a:solidFill>
                            <a:schemeClr val="tx1"/>
                          </a:solidFill>
                          <a:latin typeface="Calibri" panose="020F0502020204030204" pitchFamily="34" charset="0"/>
                          <a:ea typeface="+mn-ea"/>
                          <a:cs typeface="+mn-cs"/>
                        </a:rPr>
                        <a:t>Saudi Arabia </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algn="ctr" defTabSz="457200" rtl="0" eaLnBrk="1" latinLnBrk="0" hangingPunct="1"/>
                      <a:r>
                        <a:rPr lang="en-US" sz="900" b="0" kern="1200" dirty="0" smtClean="0">
                          <a:solidFill>
                            <a:schemeClr val="tx1"/>
                          </a:solidFill>
                          <a:latin typeface="Calibri" panose="020F0502020204030204" pitchFamily="34" charset="0"/>
                          <a:ea typeface="+mn-ea"/>
                          <a:cs typeface="+mn-cs"/>
                        </a:rPr>
                        <a:t>E&amp;TS</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algn="l" defTabSz="457200" rtl="0" eaLnBrk="1" latinLnBrk="0" hangingPunct="1"/>
                      <a:r>
                        <a:rPr lang="en-US" sz="900" b="0" kern="1200" dirty="0" smtClean="0">
                          <a:solidFill>
                            <a:schemeClr val="tx1"/>
                          </a:solidFill>
                          <a:latin typeface="Calibri" panose="020F0502020204030204" pitchFamily="34" charset="0"/>
                          <a:ea typeface="+mn-ea"/>
                          <a:cs typeface="+mn-cs"/>
                        </a:rPr>
                        <a:t>21 POWER, TRANSMISSION &amp; DISTRIBUTION PROJECT</a:t>
                      </a:r>
                      <a:endParaRPr lang="en-US" sz="900" b="0" kern="1200" dirty="0">
                        <a:solidFill>
                          <a:schemeClr val="tx1"/>
                        </a:solidFill>
                        <a:latin typeface="Calibri" panose="020F0502020204030204" pitchFamily="34" charset="0"/>
                        <a:ea typeface="+mn-ea"/>
                        <a:cs typeface="+mn-cs"/>
                      </a:endParaRPr>
                    </a:p>
                  </a:txBody>
                  <a:tcPr marL="187841" marR="187841" anchor="ctr"/>
                </a:tc>
              </a:tr>
              <a:tr h="158235">
                <a:tc>
                  <a:txBody>
                    <a:bodyPr/>
                    <a:lstStyle/>
                    <a:p>
                      <a:pPr marL="0" algn="l" defTabSz="457200" rtl="0" eaLnBrk="1" latinLnBrk="0" hangingPunct="1"/>
                      <a:r>
                        <a:rPr lang="en-US" sz="900" b="0" kern="1200" dirty="0" err="1" smtClean="0">
                          <a:solidFill>
                            <a:schemeClr val="tx1"/>
                          </a:solidFill>
                          <a:latin typeface="Calibri" panose="020F0502020204030204" pitchFamily="34" charset="0"/>
                          <a:ea typeface="+mn-ea"/>
                          <a:cs typeface="+mn-cs"/>
                        </a:rPr>
                        <a:t>Quorayyah</a:t>
                      </a:r>
                      <a:r>
                        <a:rPr lang="en-US" sz="900" b="0" kern="1200" dirty="0" smtClean="0">
                          <a:solidFill>
                            <a:schemeClr val="tx1"/>
                          </a:solidFill>
                          <a:latin typeface="Calibri" panose="020F0502020204030204" pitchFamily="34" charset="0"/>
                          <a:ea typeface="+mn-ea"/>
                          <a:cs typeface="+mn-cs"/>
                        </a:rPr>
                        <a:t> IPP (6x750MW) </a:t>
                      </a:r>
                    </a:p>
                    <a:p>
                      <a:pPr marL="0" algn="l" defTabSz="457200" rtl="0" eaLnBrk="1" latinLnBrk="0" hangingPunct="1"/>
                      <a:r>
                        <a:rPr lang="en-US" sz="900" b="0" kern="1200" dirty="0" smtClean="0">
                          <a:solidFill>
                            <a:schemeClr val="tx1"/>
                          </a:solidFill>
                          <a:latin typeface="Calibri" panose="020F0502020204030204" pitchFamily="34" charset="0"/>
                          <a:ea typeface="+mn-ea"/>
                          <a:cs typeface="+mn-cs"/>
                        </a:rPr>
                        <a:t>Samsung C&amp;T</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kern="1200" dirty="0" smtClean="0">
                          <a:solidFill>
                            <a:schemeClr val="tx1"/>
                          </a:solidFill>
                          <a:latin typeface="Calibri" panose="020F0502020204030204" pitchFamily="34" charset="0"/>
                          <a:ea typeface="+mn-ea"/>
                          <a:cs typeface="+mn-cs"/>
                        </a:rPr>
                        <a:t>Saudi Arabia </a:t>
                      </a:r>
                    </a:p>
                  </a:txBody>
                  <a:tcPr marL="187841" marR="187841"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kern="1200" dirty="0" smtClean="0">
                          <a:solidFill>
                            <a:schemeClr val="tx1"/>
                          </a:solidFill>
                          <a:latin typeface="Calibri" panose="020F0502020204030204" pitchFamily="34" charset="0"/>
                          <a:ea typeface="+mn-ea"/>
                          <a:cs typeface="+mn-cs"/>
                        </a:rPr>
                        <a:t>FS</a:t>
                      </a:r>
                    </a:p>
                  </a:txBody>
                  <a:tcPr marL="187841" marR="187841" anchor="ctr"/>
                </a:tc>
                <a:tc>
                  <a:txBody>
                    <a:bodyPr/>
                    <a:lstStyle/>
                    <a:p>
                      <a:pPr marL="0" algn="l" defTabSz="457200" rtl="0" eaLnBrk="1" latinLnBrk="0" hangingPunct="1"/>
                      <a:r>
                        <a:rPr lang="en-US" sz="900" b="0" kern="1200" dirty="0" err="1" smtClean="0">
                          <a:solidFill>
                            <a:schemeClr val="tx1"/>
                          </a:solidFill>
                          <a:latin typeface="Calibri" panose="020F0502020204030204" pitchFamily="34" charset="0"/>
                          <a:ea typeface="+mn-ea"/>
                          <a:cs typeface="+mn-cs"/>
                        </a:rPr>
                        <a:t>BoP</a:t>
                      </a:r>
                      <a:r>
                        <a:rPr lang="en-US" sz="900" b="0" kern="1200" dirty="0" smtClean="0">
                          <a:solidFill>
                            <a:schemeClr val="tx1"/>
                          </a:solidFill>
                          <a:latin typeface="Calibri" panose="020F0502020204030204" pitchFamily="34" charset="0"/>
                          <a:ea typeface="+mn-ea"/>
                          <a:cs typeface="+mn-cs"/>
                        </a:rPr>
                        <a:t> Commissioning and Operation,  GT TA support</a:t>
                      </a:r>
                      <a:endParaRPr lang="en-US" sz="900" b="0" kern="1200" dirty="0">
                        <a:solidFill>
                          <a:schemeClr val="tx1"/>
                        </a:solidFill>
                        <a:latin typeface="Calibri" panose="020F0502020204030204" pitchFamily="34" charset="0"/>
                        <a:ea typeface="+mn-ea"/>
                        <a:cs typeface="+mn-cs"/>
                      </a:endParaRPr>
                    </a:p>
                  </a:txBody>
                  <a:tcPr marL="187841" marR="187841" anchor="ctr"/>
                </a:tc>
              </a:tr>
              <a:tr h="329391">
                <a:tc>
                  <a:txBody>
                    <a:bodyPr/>
                    <a:lstStyle/>
                    <a:p>
                      <a:r>
                        <a:rPr lang="en-US" sz="900" b="0" dirty="0" err="1" smtClean="0">
                          <a:solidFill>
                            <a:schemeClr val="tx1"/>
                          </a:solidFill>
                          <a:latin typeface="Calibri" panose="020F0502020204030204" pitchFamily="34" charset="0"/>
                        </a:rPr>
                        <a:t>Sidi</a:t>
                      </a:r>
                      <a:r>
                        <a:rPr lang="en-US" sz="900" b="0" baseline="0" dirty="0" smtClean="0">
                          <a:solidFill>
                            <a:schemeClr val="tx1"/>
                          </a:solidFill>
                          <a:latin typeface="Calibri" panose="020F0502020204030204" pitchFamily="34" charset="0"/>
                        </a:rPr>
                        <a:t> </a:t>
                      </a:r>
                      <a:r>
                        <a:rPr lang="en-US" sz="900" b="0" baseline="0" dirty="0" err="1" smtClean="0">
                          <a:solidFill>
                            <a:schemeClr val="tx1"/>
                          </a:solidFill>
                          <a:latin typeface="Calibri" panose="020F0502020204030204" pitchFamily="34" charset="0"/>
                        </a:rPr>
                        <a:t>Krir</a:t>
                      </a:r>
                      <a:r>
                        <a:rPr lang="en-US" sz="900" b="0" baseline="0" dirty="0" smtClean="0">
                          <a:solidFill>
                            <a:schemeClr val="tx1"/>
                          </a:solidFill>
                          <a:latin typeface="Calibri" panose="020F0502020204030204" pitchFamily="34" charset="0"/>
                        </a:rPr>
                        <a:t> CCPP (1x750MW)</a:t>
                      </a:r>
                    </a:p>
                    <a:p>
                      <a:r>
                        <a:rPr lang="en-US" sz="900" b="0" baseline="0" dirty="0" smtClean="0">
                          <a:solidFill>
                            <a:schemeClr val="tx1"/>
                          </a:solidFill>
                          <a:latin typeface="Calibri" panose="020F0502020204030204" pitchFamily="34" charset="0"/>
                        </a:rPr>
                        <a:t>Toshiba – Toyota Tsusho</a:t>
                      </a:r>
                      <a:endParaRPr lang="en-US" sz="900" b="0" dirty="0">
                        <a:solidFill>
                          <a:schemeClr val="tx1"/>
                        </a:solidFill>
                        <a:latin typeface="Calibri" panose="020F0502020204030204" pitchFamily="34" charset="0"/>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Egypt</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smtClean="0">
                          <a:solidFill>
                            <a:schemeClr val="tx1"/>
                          </a:solidFill>
                          <a:latin typeface="Calibri" panose="020F0502020204030204" pitchFamily="34" charset="0"/>
                          <a:ea typeface="+mn-ea"/>
                          <a:cs typeface="+mn-cs"/>
                        </a:rPr>
                        <a:t>FS</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kern="1200" baseline="0" dirty="0" err="1" smtClean="0">
                          <a:solidFill>
                            <a:schemeClr val="tx1"/>
                          </a:solidFill>
                          <a:latin typeface="Calibri" panose="020F0502020204030204" pitchFamily="34" charset="0"/>
                          <a:ea typeface="+mn-ea"/>
                          <a:cs typeface="+mn-cs"/>
                        </a:rPr>
                        <a:t>BoP</a:t>
                      </a:r>
                      <a:r>
                        <a:rPr lang="en-US" sz="900" b="0" kern="1200" baseline="0" dirty="0" smtClean="0">
                          <a:solidFill>
                            <a:schemeClr val="tx1"/>
                          </a:solidFill>
                          <a:latin typeface="Calibri" panose="020F0502020204030204" pitchFamily="34" charset="0"/>
                          <a:ea typeface="+mn-ea"/>
                          <a:cs typeface="+mn-cs"/>
                        </a:rPr>
                        <a:t> Commissioning and Operation,  Warranty Rep.</a:t>
                      </a:r>
                    </a:p>
                  </a:txBody>
                  <a:tcPr marL="187841" marR="187841" anchor="ctr"/>
                </a:tc>
              </a:tr>
              <a:tr h="158235">
                <a:tc>
                  <a:txBody>
                    <a:bodyPr/>
                    <a:lstStyle/>
                    <a:p>
                      <a:r>
                        <a:rPr lang="en-US" sz="900" b="0" dirty="0" err="1" smtClean="0">
                          <a:solidFill>
                            <a:schemeClr val="tx1"/>
                          </a:solidFill>
                          <a:latin typeface="Calibri" panose="020F0502020204030204" pitchFamily="34" charset="0"/>
                        </a:rPr>
                        <a:t>Sidi</a:t>
                      </a:r>
                      <a:r>
                        <a:rPr lang="en-US" sz="900" b="0" baseline="0" dirty="0" smtClean="0">
                          <a:solidFill>
                            <a:schemeClr val="tx1"/>
                          </a:solidFill>
                          <a:latin typeface="Calibri" panose="020F0502020204030204" pitchFamily="34" charset="0"/>
                        </a:rPr>
                        <a:t> </a:t>
                      </a:r>
                      <a:r>
                        <a:rPr lang="en-US" sz="900" b="0" baseline="0" dirty="0" err="1" smtClean="0">
                          <a:solidFill>
                            <a:schemeClr val="tx1"/>
                          </a:solidFill>
                          <a:latin typeface="Calibri" panose="020F0502020204030204" pitchFamily="34" charset="0"/>
                        </a:rPr>
                        <a:t>Krir</a:t>
                      </a:r>
                      <a:r>
                        <a:rPr lang="en-US" sz="900" b="0" baseline="0" dirty="0" smtClean="0">
                          <a:solidFill>
                            <a:schemeClr val="tx1"/>
                          </a:solidFill>
                          <a:latin typeface="Calibri" panose="020F0502020204030204" pitchFamily="34" charset="0"/>
                        </a:rPr>
                        <a:t> CCPP (1x750MW) NEM</a:t>
                      </a:r>
                      <a:endParaRPr lang="en-US" sz="900" b="0" dirty="0">
                        <a:solidFill>
                          <a:schemeClr val="tx1"/>
                        </a:solidFill>
                        <a:latin typeface="Calibri" panose="020F0502020204030204" pitchFamily="34" charset="0"/>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Egypt</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smtClean="0">
                          <a:solidFill>
                            <a:schemeClr val="tx1"/>
                          </a:solidFill>
                          <a:latin typeface="Calibri" panose="020F0502020204030204" pitchFamily="34" charset="0"/>
                          <a:ea typeface="+mn-ea"/>
                          <a:cs typeface="+mn-cs"/>
                        </a:rPr>
                        <a:t>FS</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kern="1200" baseline="0" dirty="0" smtClean="0">
                          <a:solidFill>
                            <a:schemeClr val="tx1"/>
                          </a:solidFill>
                          <a:latin typeface="Calibri" panose="020F0502020204030204" pitchFamily="34" charset="0"/>
                          <a:ea typeface="+mn-ea"/>
                          <a:cs typeface="+mn-cs"/>
                        </a:rPr>
                        <a:t>HRSG Commissioning and Operation</a:t>
                      </a:r>
                    </a:p>
                  </a:txBody>
                  <a:tcPr marL="187841" marR="187841" anchor="ctr"/>
                </a:tc>
              </a:tr>
              <a:tr h="301088">
                <a:tc>
                  <a:txBody>
                    <a:bodyPr/>
                    <a:lstStyle/>
                    <a:p>
                      <a:r>
                        <a:rPr lang="en-US" sz="900" b="0" baseline="0" dirty="0" smtClean="0">
                          <a:solidFill>
                            <a:schemeClr val="tx1"/>
                          </a:solidFill>
                          <a:latin typeface="Calibri" panose="020F0502020204030204" pitchFamily="34" charset="0"/>
                        </a:rPr>
                        <a:t>Al </a:t>
                      </a:r>
                      <a:r>
                        <a:rPr lang="en-US" sz="900" b="0" baseline="0" dirty="0" err="1" smtClean="0">
                          <a:solidFill>
                            <a:schemeClr val="tx1"/>
                          </a:solidFill>
                          <a:latin typeface="Calibri" panose="020F0502020204030204" pitchFamily="34" charset="0"/>
                        </a:rPr>
                        <a:t>Atf</a:t>
                      </a:r>
                      <a:r>
                        <a:rPr lang="en-US" sz="900" b="0" baseline="0" dirty="0" smtClean="0">
                          <a:solidFill>
                            <a:schemeClr val="tx1"/>
                          </a:solidFill>
                          <a:latin typeface="Calibri" panose="020F0502020204030204" pitchFamily="34" charset="0"/>
                        </a:rPr>
                        <a:t> CCPP (1x750MW)</a:t>
                      </a:r>
                    </a:p>
                    <a:p>
                      <a:r>
                        <a:rPr lang="en-US" sz="900" b="0" baseline="0" dirty="0" smtClean="0">
                          <a:solidFill>
                            <a:schemeClr val="tx1"/>
                          </a:solidFill>
                          <a:latin typeface="Calibri" panose="020F0502020204030204" pitchFamily="34" charset="0"/>
                        </a:rPr>
                        <a:t>Toshiba – Toyota Tsusho</a:t>
                      </a:r>
                      <a:endParaRPr lang="en-US" sz="900" b="0" dirty="0">
                        <a:solidFill>
                          <a:schemeClr val="tx1"/>
                        </a:solidFill>
                        <a:latin typeface="Calibri" panose="020F0502020204030204" pitchFamily="34" charset="0"/>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Egypt</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FS</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kern="1200" baseline="0" dirty="0" err="1" smtClean="0">
                          <a:solidFill>
                            <a:schemeClr val="tx1"/>
                          </a:solidFill>
                          <a:latin typeface="Calibri" panose="020F0502020204030204" pitchFamily="34" charset="0"/>
                          <a:ea typeface="+mn-ea"/>
                          <a:cs typeface="+mn-cs"/>
                        </a:rPr>
                        <a:t>BoP</a:t>
                      </a:r>
                      <a:r>
                        <a:rPr lang="en-US" sz="900" b="0" kern="1200" baseline="0" dirty="0" smtClean="0">
                          <a:solidFill>
                            <a:schemeClr val="tx1"/>
                          </a:solidFill>
                          <a:latin typeface="Calibri" panose="020F0502020204030204" pitchFamily="34" charset="0"/>
                          <a:ea typeface="+mn-ea"/>
                          <a:cs typeface="+mn-cs"/>
                        </a:rPr>
                        <a:t> Commissioning and Operation,  Warranty Rep.</a:t>
                      </a:r>
                    </a:p>
                  </a:txBody>
                  <a:tcPr marL="187841" marR="187841" anchor="ctr"/>
                </a:tc>
              </a:tr>
              <a:tr h="158235">
                <a:tc>
                  <a:txBody>
                    <a:bodyPr/>
                    <a:lstStyle/>
                    <a:p>
                      <a:r>
                        <a:rPr lang="en-US" sz="900" b="0" baseline="0" dirty="0" smtClean="0">
                          <a:solidFill>
                            <a:schemeClr val="tx1"/>
                          </a:solidFill>
                          <a:latin typeface="Calibri" panose="020F0502020204030204" pitchFamily="34" charset="0"/>
                        </a:rPr>
                        <a:t>Al </a:t>
                      </a:r>
                      <a:r>
                        <a:rPr lang="en-US" sz="900" b="0" baseline="0" dirty="0" err="1" smtClean="0">
                          <a:solidFill>
                            <a:schemeClr val="tx1"/>
                          </a:solidFill>
                          <a:latin typeface="Calibri" panose="020F0502020204030204" pitchFamily="34" charset="0"/>
                        </a:rPr>
                        <a:t>Atf</a:t>
                      </a:r>
                      <a:r>
                        <a:rPr lang="en-US" sz="900" b="0" baseline="0" dirty="0" smtClean="0">
                          <a:solidFill>
                            <a:schemeClr val="tx1"/>
                          </a:solidFill>
                          <a:latin typeface="Calibri" panose="020F0502020204030204" pitchFamily="34" charset="0"/>
                        </a:rPr>
                        <a:t> CCPP (1x750MW) NEM</a:t>
                      </a:r>
                      <a:endParaRPr lang="en-US" sz="900" b="0" dirty="0">
                        <a:solidFill>
                          <a:schemeClr val="tx1"/>
                        </a:solidFill>
                        <a:latin typeface="Calibri" panose="020F0502020204030204" pitchFamily="34" charset="0"/>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Egypt</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FS</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kern="1200" baseline="0" dirty="0" smtClean="0">
                          <a:solidFill>
                            <a:schemeClr val="tx1"/>
                          </a:solidFill>
                          <a:latin typeface="Calibri" panose="020F0502020204030204" pitchFamily="34" charset="0"/>
                          <a:ea typeface="+mn-ea"/>
                          <a:cs typeface="+mn-cs"/>
                        </a:rPr>
                        <a:t>HRSG Commissioning and Operation</a:t>
                      </a:r>
                    </a:p>
                  </a:txBody>
                  <a:tcPr marL="187841" marR="187841" anchor="ctr"/>
                </a:tc>
              </a:tr>
              <a:tr h="158235">
                <a:tc>
                  <a:txBody>
                    <a:bodyPr/>
                    <a:lstStyle/>
                    <a:p>
                      <a:r>
                        <a:rPr lang="en-US" sz="900" b="0" dirty="0" smtClean="0">
                          <a:solidFill>
                            <a:schemeClr val="tx1"/>
                          </a:solidFill>
                          <a:latin typeface="Calibri" panose="020F0502020204030204" pitchFamily="34" charset="0"/>
                        </a:rPr>
                        <a:t>Damietta 220kV GIS Substation </a:t>
                      </a:r>
                    </a:p>
                    <a:p>
                      <a:r>
                        <a:rPr lang="en-US" sz="900" b="0" dirty="0" smtClean="0">
                          <a:solidFill>
                            <a:schemeClr val="tx1"/>
                          </a:solidFill>
                          <a:latin typeface="Calibri" panose="020F0502020204030204" pitchFamily="34" charset="0"/>
                        </a:rPr>
                        <a:t>Hyosung Corporation</a:t>
                      </a:r>
                      <a:endParaRPr lang="en-US" sz="900" b="0" dirty="0">
                        <a:solidFill>
                          <a:schemeClr val="tx1"/>
                        </a:solidFill>
                        <a:latin typeface="Calibri" panose="020F0502020204030204" pitchFamily="34" charset="0"/>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Egypt</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E&amp;FS</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rtl="0"/>
                      <a:r>
                        <a:rPr lang="en-US" sz="900" b="0" kern="1200" baseline="0" dirty="0" smtClean="0">
                          <a:solidFill>
                            <a:schemeClr val="tx1"/>
                          </a:solidFill>
                          <a:latin typeface="Calibri" panose="020F0502020204030204" pitchFamily="34" charset="0"/>
                          <a:ea typeface="+mn-ea"/>
                          <a:cs typeface="+mn-cs"/>
                        </a:rPr>
                        <a:t>Relays setting Calculations and Construction supervision</a:t>
                      </a:r>
                      <a:endParaRPr lang="en-US" sz="900" b="0" kern="1200" baseline="0" dirty="0">
                        <a:solidFill>
                          <a:schemeClr val="tx1"/>
                        </a:solidFill>
                        <a:latin typeface="Calibri" panose="020F0502020204030204" pitchFamily="34" charset="0"/>
                        <a:ea typeface="+mn-ea"/>
                        <a:cs typeface="+mn-cs"/>
                      </a:endParaRPr>
                    </a:p>
                  </a:txBody>
                  <a:tcPr marL="187841" marR="187841" anchor="ctr"/>
                </a:tc>
              </a:tr>
              <a:tr h="158235">
                <a:tc>
                  <a:txBody>
                    <a:bodyPr/>
                    <a:lstStyle/>
                    <a:p>
                      <a:r>
                        <a:rPr lang="en-US" sz="900" b="0" dirty="0" smtClean="0">
                          <a:solidFill>
                            <a:schemeClr val="tx1"/>
                          </a:solidFill>
                          <a:latin typeface="Calibri" panose="020F0502020204030204" pitchFamily="34" charset="0"/>
                        </a:rPr>
                        <a:t>Aswan High Dam </a:t>
                      </a:r>
                      <a:r>
                        <a:rPr lang="en-US" sz="900" b="0" dirty="0" err="1" smtClean="0">
                          <a:solidFill>
                            <a:schemeClr val="tx1"/>
                          </a:solidFill>
                          <a:latin typeface="Calibri" panose="020F0502020204030204" pitchFamily="34" charset="0"/>
                        </a:rPr>
                        <a:t>DCSUpgrade</a:t>
                      </a:r>
                      <a:endParaRPr lang="en-US" sz="900" b="0" dirty="0" smtClean="0">
                        <a:solidFill>
                          <a:schemeClr val="tx1"/>
                        </a:solidFill>
                        <a:latin typeface="Calibri" panose="020F0502020204030204" pitchFamily="34" charset="0"/>
                      </a:endParaRPr>
                    </a:p>
                    <a:p>
                      <a:r>
                        <a:rPr lang="en-US" sz="900" b="0" dirty="0" err="1" smtClean="0">
                          <a:solidFill>
                            <a:schemeClr val="tx1"/>
                          </a:solidFill>
                          <a:latin typeface="Calibri" panose="020F0502020204030204" pitchFamily="34" charset="0"/>
                        </a:rPr>
                        <a:t>Alstom</a:t>
                      </a:r>
                      <a:r>
                        <a:rPr lang="en-US" sz="900" b="0" dirty="0" smtClean="0">
                          <a:solidFill>
                            <a:schemeClr val="tx1"/>
                          </a:solidFill>
                          <a:latin typeface="Calibri" panose="020F0502020204030204" pitchFamily="34" charset="0"/>
                        </a:rPr>
                        <a:t> </a:t>
                      </a:r>
                      <a:endParaRPr lang="en-US" sz="900" b="0" dirty="0">
                        <a:solidFill>
                          <a:schemeClr val="tx1"/>
                        </a:solidFill>
                        <a:latin typeface="Calibri" panose="020F0502020204030204" pitchFamily="34" charset="0"/>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Egypt</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FS</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rtl="0"/>
                      <a:r>
                        <a:rPr lang="en-US" sz="900" b="0" kern="1200" baseline="0" dirty="0" smtClean="0">
                          <a:solidFill>
                            <a:schemeClr val="tx1"/>
                          </a:solidFill>
                          <a:latin typeface="Calibri" panose="020F0502020204030204" pitchFamily="34" charset="0"/>
                          <a:ea typeface="+mn-ea"/>
                          <a:cs typeface="+mn-cs"/>
                        </a:rPr>
                        <a:t>Commissioning and start- up of new DCS system. </a:t>
                      </a:r>
                      <a:endParaRPr lang="en-US" sz="900" b="0" kern="1200" baseline="0" dirty="0">
                        <a:solidFill>
                          <a:schemeClr val="tx1"/>
                        </a:solidFill>
                        <a:latin typeface="Calibri" panose="020F0502020204030204" pitchFamily="34" charset="0"/>
                        <a:ea typeface="+mn-ea"/>
                        <a:cs typeface="+mn-cs"/>
                      </a:endParaRPr>
                    </a:p>
                  </a:txBody>
                  <a:tcPr marL="187841" marR="187841" anchor="ctr"/>
                </a:tc>
              </a:tr>
              <a:tr h="158235">
                <a:tc>
                  <a:txBody>
                    <a:bodyPr/>
                    <a:lstStyle/>
                    <a:p>
                      <a:pPr marL="0" algn="l" defTabSz="457200" rtl="0" eaLnBrk="1" latinLnBrk="0" hangingPunct="1"/>
                      <a:r>
                        <a:rPr lang="en-US" sz="900" b="0" kern="1200" dirty="0" smtClean="0">
                          <a:solidFill>
                            <a:schemeClr val="tx1"/>
                          </a:solidFill>
                          <a:latin typeface="Calibri" panose="020F0502020204030204" pitchFamily="34" charset="0"/>
                          <a:ea typeface="+mn-ea"/>
                          <a:cs typeface="+mn-cs"/>
                        </a:rPr>
                        <a:t>6th October SCPP (4x150MW)</a:t>
                      </a:r>
                    </a:p>
                    <a:p>
                      <a:pPr marL="0" algn="l" defTabSz="457200" rtl="0" eaLnBrk="1" latinLnBrk="0" hangingPunct="1"/>
                      <a:r>
                        <a:rPr lang="en-US" sz="900" b="0" kern="1200" dirty="0" err="1" smtClean="0">
                          <a:solidFill>
                            <a:schemeClr val="tx1"/>
                          </a:solidFill>
                          <a:latin typeface="Calibri" panose="020F0502020204030204" pitchFamily="34" charset="0"/>
                          <a:ea typeface="+mn-ea"/>
                          <a:cs typeface="+mn-cs"/>
                        </a:rPr>
                        <a:t>Ansaldo</a:t>
                      </a:r>
                      <a:r>
                        <a:rPr lang="en-US" sz="900" b="0" kern="1200" dirty="0" smtClean="0">
                          <a:solidFill>
                            <a:schemeClr val="tx1"/>
                          </a:solidFill>
                          <a:latin typeface="Calibri" panose="020F0502020204030204" pitchFamily="34" charset="0"/>
                          <a:ea typeface="+mn-ea"/>
                          <a:cs typeface="+mn-cs"/>
                        </a:rPr>
                        <a:t> </a:t>
                      </a:r>
                      <a:r>
                        <a:rPr lang="en-US" sz="900" b="0" kern="1200" dirty="0" err="1" smtClean="0">
                          <a:solidFill>
                            <a:schemeClr val="tx1"/>
                          </a:solidFill>
                          <a:latin typeface="Calibri" panose="020F0502020204030204" pitchFamily="34" charset="0"/>
                          <a:ea typeface="+mn-ea"/>
                          <a:cs typeface="+mn-cs"/>
                        </a:rPr>
                        <a:t>Energia</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algn="ctr" defTabSz="457200" rtl="0" eaLnBrk="1" latinLnBrk="0" hangingPunct="1"/>
                      <a:r>
                        <a:rPr lang="en-US" sz="900" b="0" kern="1200" dirty="0" smtClean="0">
                          <a:solidFill>
                            <a:schemeClr val="tx1"/>
                          </a:solidFill>
                          <a:latin typeface="Calibri" panose="020F0502020204030204" pitchFamily="34" charset="0"/>
                          <a:ea typeface="+mn-ea"/>
                          <a:cs typeface="+mn-cs"/>
                        </a:rPr>
                        <a:t>Egypt</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algn="ctr" defTabSz="457200" rtl="0" eaLnBrk="1" latinLnBrk="0" hangingPunct="1"/>
                      <a:r>
                        <a:rPr lang="en-US" sz="900" b="0" kern="1200" dirty="0" smtClean="0">
                          <a:solidFill>
                            <a:schemeClr val="tx1"/>
                          </a:solidFill>
                          <a:latin typeface="Calibri" panose="020F0502020204030204" pitchFamily="34" charset="0"/>
                          <a:ea typeface="+mn-ea"/>
                          <a:cs typeface="+mn-cs"/>
                        </a:rPr>
                        <a:t>FS</a:t>
                      </a:r>
                      <a:endParaRPr lang="en-US" sz="900" b="0" kern="1200" dirty="0">
                        <a:solidFill>
                          <a:schemeClr val="tx1"/>
                        </a:solidFill>
                        <a:latin typeface="Calibri" panose="020F0502020204030204" pitchFamily="34" charset="0"/>
                        <a:ea typeface="+mn-ea"/>
                        <a:cs typeface="+mn-cs"/>
                      </a:endParaRPr>
                    </a:p>
                  </a:txBody>
                  <a:tcPr marL="187841" marR="18784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kern="1200" dirty="0" err="1" smtClean="0">
                          <a:solidFill>
                            <a:schemeClr val="tx1"/>
                          </a:solidFill>
                          <a:latin typeface="Calibri" panose="020F0502020204030204" pitchFamily="34" charset="0"/>
                          <a:ea typeface="+mn-ea"/>
                          <a:cs typeface="+mn-cs"/>
                        </a:rPr>
                        <a:t>BoP</a:t>
                      </a:r>
                      <a:r>
                        <a:rPr lang="en-US" sz="900" b="0" kern="1200" dirty="0" smtClean="0">
                          <a:solidFill>
                            <a:schemeClr val="tx1"/>
                          </a:solidFill>
                          <a:latin typeface="Calibri" panose="020F0502020204030204" pitchFamily="34" charset="0"/>
                          <a:ea typeface="+mn-ea"/>
                          <a:cs typeface="+mn-cs"/>
                        </a:rPr>
                        <a:t> Commissioning and Operation,  GT TA support</a:t>
                      </a:r>
                      <a:endParaRPr lang="en-US" sz="900" b="0" kern="1200" dirty="0">
                        <a:solidFill>
                          <a:schemeClr val="tx1"/>
                        </a:solidFill>
                        <a:latin typeface="Calibri" panose="020F0502020204030204" pitchFamily="34" charset="0"/>
                        <a:ea typeface="+mn-ea"/>
                        <a:cs typeface="+mn-cs"/>
                      </a:endParaRPr>
                    </a:p>
                  </a:txBody>
                  <a:tcPr marL="187841" marR="187841" anchor="ctr"/>
                </a:tc>
              </a:tr>
              <a:tr h="158235">
                <a:tc>
                  <a:txBody>
                    <a:bodyPr/>
                    <a:lstStyle/>
                    <a:p>
                      <a:pPr algn="l"/>
                      <a:r>
                        <a:rPr lang="en-US" sz="900" dirty="0" err="1" smtClean="0">
                          <a:solidFill>
                            <a:schemeClr val="tx1"/>
                          </a:solidFill>
                          <a:latin typeface="Calibri" panose="020F0502020204030204" pitchFamily="34" charset="0"/>
                        </a:rPr>
                        <a:t>AbuQir</a:t>
                      </a:r>
                      <a:r>
                        <a:rPr lang="en-US" sz="900" dirty="0" smtClean="0">
                          <a:solidFill>
                            <a:schemeClr val="tx1"/>
                          </a:solidFill>
                          <a:latin typeface="Calibri" panose="020F0502020204030204" pitchFamily="34" charset="0"/>
                        </a:rPr>
                        <a:t> Thermal PP (2x650MW)</a:t>
                      </a:r>
                    </a:p>
                    <a:p>
                      <a:pPr algn="l"/>
                      <a:r>
                        <a:rPr lang="en-US" sz="900" dirty="0" err="1" smtClean="0">
                          <a:solidFill>
                            <a:schemeClr val="tx1"/>
                          </a:solidFill>
                          <a:latin typeface="Calibri" panose="020F0502020204030204" pitchFamily="34" charset="0"/>
                        </a:rPr>
                        <a:t>Ansaldo</a:t>
                      </a:r>
                      <a:r>
                        <a:rPr lang="en-US" sz="900" dirty="0" smtClean="0">
                          <a:solidFill>
                            <a:schemeClr val="tx1"/>
                          </a:solidFill>
                          <a:latin typeface="Calibri" panose="020F0502020204030204" pitchFamily="34" charset="0"/>
                        </a:rPr>
                        <a:t> </a:t>
                      </a:r>
                      <a:r>
                        <a:rPr lang="en-US" sz="900" dirty="0" err="1" smtClean="0">
                          <a:solidFill>
                            <a:schemeClr val="tx1"/>
                          </a:solidFill>
                          <a:latin typeface="Calibri" panose="020F0502020204030204" pitchFamily="34" charset="0"/>
                        </a:rPr>
                        <a:t>Caldaia</a:t>
                      </a:r>
                      <a:endParaRPr lang="en-US" sz="900" dirty="0">
                        <a:solidFill>
                          <a:schemeClr val="tx1"/>
                        </a:solidFill>
                        <a:latin typeface="Calibri" panose="020F0502020204030204" pitchFamily="34" charset="0"/>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Egypt</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SF</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kern="1200" baseline="0" dirty="0" smtClean="0">
                          <a:solidFill>
                            <a:schemeClr val="tx1"/>
                          </a:solidFill>
                          <a:latin typeface="Calibri" panose="020F0502020204030204" pitchFamily="34" charset="0"/>
                          <a:ea typeface="+mn-ea"/>
                          <a:cs typeface="+mn-cs"/>
                        </a:rPr>
                        <a:t>Boilers Commissioning and Operation</a:t>
                      </a:r>
                    </a:p>
                  </a:txBody>
                  <a:tcPr marL="187841" marR="187841" anchor="ctr"/>
                </a:tc>
              </a:tr>
            </a:tbl>
          </a:graphicData>
        </a:graphic>
      </p:graphicFrame>
    </p:spTree>
    <p:extLst>
      <p:ext uri="{BB962C8B-B14F-4D97-AF65-F5344CB8AC3E}">
        <p14:creationId xmlns:p14="http://schemas.microsoft.com/office/powerpoint/2010/main" xmlns="" val="2331892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evron 8"/>
          <p:cNvSpPr/>
          <p:nvPr/>
        </p:nvSpPr>
        <p:spPr>
          <a:xfrm>
            <a:off x="6902236" y="381000"/>
            <a:ext cx="7620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a:off x="7519275" y="381000"/>
            <a:ext cx="6858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itle 1"/>
          <p:cNvSpPr txBox="1">
            <a:spLocks/>
          </p:cNvSpPr>
          <p:nvPr/>
        </p:nvSpPr>
        <p:spPr>
          <a:xfrm>
            <a:off x="388269" y="326586"/>
            <a:ext cx="8596668"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Key Completed Projects </a:t>
            </a:r>
            <a:endParaRPr lang="en-US" dirty="0">
              <a:solidFill>
                <a:schemeClr val="accent1"/>
              </a:solidFill>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179685282"/>
              </p:ext>
            </p:extLst>
          </p:nvPr>
        </p:nvGraphicFramePr>
        <p:xfrm>
          <a:off x="461002" y="1346200"/>
          <a:ext cx="8195318" cy="3075251"/>
        </p:xfrm>
        <a:graphic>
          <a:graphicData uri="http://schemas.openxmlformats.org/drawingml/2006/table">
            <a:tbl>
              <a:tblPr firstRow="1" bandRow="1">
                <a:tableStyleId>{5C22544A-7EE6-4342-B048-85BDC9FD1C3A}</a:tableStyleId>
              </a:tblPr>
              <a:tblGrid>
                <a:gridCol w="2673811"/>
                <a:gridCol w="758375"/>
                <a:gridCol w="691201"/>
                <a:gridCol w="4071931"/>
              </a:tblGrid>
              <a:tr h="286331">
                <a:tc>
                  <a:txBody>
                    <a:bodyPr/>
                    <a:lstStyle/>
                    <a:p>
                      <a:pPr algn="ctr" rtl="0" fontAlgn="ctr"/>
                      <a:r>
                        <a:rPr lang="en-US" sz="1200" u="none" strike="noStrike" dirty="0" smtClean="0">
                          <a:effectLst/>
                        </a:rPr>
                        <a:t>Client</a:t>
                      </a:r>
                      <a:r>
                        <a:rPr lang="en-US" sz="1200" u="none" strike="noStrike" baseline="0" dirty="0" smtClean="0">
                          <a:effectLst/>
                        </a:rPr>
                        <a:t> /</a:t>
                      </a:r>
                      <a:r>
                        <a:rPr lang="en-US" sz="1200" u="none" strike="noStrike" dirty="0" smtClean="0">
                          <a:effectLst/>
                        </a:rPr>
                        <a:t>Project</a:t>
                      </a:r>
                      <a:endParaRPr lang="en-US" sz="1200" b="1" i="0" u="none" strike="noStrike" dirty="0">
                        <a:solidFill>
                          <a:srgbClr val="FFFFFF"/>
                        </a:solidFill>
                        <a:effectLst/>
                        <a:latin typeface="Calibri" panose="020F0502020204030204" pitchFamily="34" charset="0"/>
                      </a:endParaRPr>
                    </a:p>
                  </a:txBody>
                  <a:tcPr marL="7202" marR="7202" marT="7202" marB="0" anchor="ctr"/>
                </a:tc>
                <a:tc>
                  <a:txBody>
                    <a:bodyPr/>
                    <a:lstStyle/>
                    <a:p>
                      <a:pPr algn="ctr" rtl="0" fontAlgn="ctr"/>
                      <a:r>
                        <a:rPr lang="en-US" sz="1200" b="1" i="0" u="none" strike="noStrike" dirty="0" smtClean="0">
                          <a:solidFill>
                            <a:schemeClr val="lt1"/>
                          </a:solidFill>
                          <a:effectLst/>
                          <a:latin typeface="+mn-lt"/>
                        </a:rPr>
                        <a:t>Country</a:t>
                      </a:r>
                      <a:endParaRPr lang="en-US" sz="1200" b="1" i="0" u="none" strike="noStrike" dirty="0">
                        <a:solidFill>
                          <a:srgbClr val="FFFFFF"/>
                        </a:solidFill>
                        <a:effectLst/>
                        <a:latin typeface="Calibri" panose="020F0502020204030204" pitchFamily="34" charset="0"/>
                      </a:endParaRPr>
                    </a:p>
                  </a:txBody>
                  <a:tcPr marL="7202" marR="7202" marT="7202" marB="0" anchor="ctr"/>
                </a:tc>
                <a:tc>
                  <a:txBody>
                    <a:bodyPr/>
                    <a:lstStyle/>
                    <a:p>
                      <a:pPr algn="ctr" rtl="0" fontAlgn="ctr"/>
                      <a:r>
                        <a:rPr lang="en-US" sz="1200" u="none" strike="noStrike" dirty="0">
                          <a:effectLst/>
                        </a:rPr>
                        <a:t>Service</a:t>
                      </a:r>
                      <a:endParaRPr lang="en-US" sz="1200" b="1" i="0" u="none" strike="noStrike" dirty="0">
                        <a:solidFill>
                          <a:srgbClr val="FFFFFF"/>
                        </a:solidFill>
                        <a:effectLst/>
                        <a:latin typeface="Calibri" panose="020F0502020204030204" pitchFamily="34" charset="0"/>
                      </a:endParaRPr>
                    </a:p>
                  </a:txBody>
                  <a:tcPr marL="7202" marR="7202" marT="7202" marB="0" anchor="ctr"/>
                </a:tc>
                <a:tc>
                  <a:txBody>
                    <a:bodyPr/>
                    <a:lstStyle/>
                    <a:p>
                      <a:pPr algn="ctr" rtl="0" fontAlgn="ctr"/>
                      <a:r>
                        <a:rPr lang="en-US" sz="1200" u="none" strike="noStrike" dirty="0">
                          <a:effectLst/>
                        </a:rPr>
                        <a:t>Details / Scope of Work</a:t>
                      </a:r>
                      <a:endParaRPr lang="en-US" sz="1200" b="1" i="0" u="none" strike="noStrike" dirty="0">
                        <a:solidFill>
                          <a:srgbClr val="FFFFFF"/>
                        </a:solidFill>
                        <a:effectLst/>
                        <a:latin typeface="Calibri" panose="020F0502020204030204" pitchFamily="34" charset="0"/>
                      </a:endParaRPr>
                    </a:p>
                  </a:txBody>
                  <a:tcPr marL="7202" marR="7202" marT="7202" marB="0" anchor="ctr"/>
                </a:tc>
              </a:tr>
              <a:tr h="158235">
                <a:tc>
                  <a:txBody>
                    <a:bodyPr/>
                    <a:lstStyle/>
                    <a:p>
                      <a:pPr algn="l"/>
                      <a:r>
                        <a:rPr lang="en-US" sz="900" kern="1200" dirty="0" smtClean="0">
                          <a:solidFill>
                            <a:schemeClr val="tx1"/>
                          </a:solidFill>
                          <a:latin typeface="Calibri" panose="020F0502020204030204" pitchFamily="34" charset="0"/>
                          <a:ea typeface="+mn-ea"/>
                          <a:cs typeface="+mn-cs"/>
                        </a:rPr>
                        <a:t>  </a:t>
                      </a:r>
                      <a:r>
                        <a:rPr lang="en-US" sz="900" kern="1200" dirty="0" err="1" smtClean="0">
                          <a:solidFill>
                            <a:schemeClr val="tx1"/>
                          </a:solidFill>
                          <a:latin typeface="Calibri" panose="020F0502020204030204" pitchFamily="34" charset="0"/>
                          <a:ea typeface="+mn-ea"/>
                          <a:cs typeface="+mn-cs"/>
                        </a:rPr>
                        <a:t>Bahteem</a:t>
                      </a:r>
                      <a:r>
                        <a:rPr lang="en-US" sz="900" kern="1200" dirty="0" smtClean="0">
                          <a:solidFill>
                            <a:schemeClr val="tx1"/>
                          </a:solidFill>
                          <a:latin typeface="Calibri" panose="020F0502020204030204" pitchFamily="34" charset="0"/>
                          <a:ea typeface="+mn-ea"/>
                          <a:cs typeface="+mn-cs"/>
                        </a:rPr>
                        <a:t> and El </a:t>
                      </a:r>
                      <a:r>
                        <a:rPr lang="en-US" sz="900" kern="1200" dirty="0" err="1" smtClean="0">
                          <a:solidFill>
                            <a:schemeClr val="tx1"/>
                          </a:solidFill>
                          <a:latin typeface="Calibri" panose="020F0502020204030204" pitchFamily="34" charset="0"/>
                          <a:ea typeface="+mn-ea"/>
                          <a:cs typeface="+mn-cs"/>
                        </a:rPr>
                        <a:t>Mashtal</a:t>
                      </a:r>
                      <a:r>
                        <a:rPr lang="en-US" sz="900" kern="1200" dirty="0" smtClean="0">
                          <a:solidFill>
                            <a:schemeClr val="tx1"/>
                          </a:solidFill>
                          <a:latin typeface="Calibri" panose="020F0502020204030204" pitchFamily="34" charset="0"/>
                          <a:ea typeface="+mn-ea"/>
                          <a:cs typeface="+mn-cs"/>
                        </a:rPr>
                        <a:t> 220/66 KV</a:t>
                      </a:r>
                    </a:p>
                    <a:p>
                      <a:pPr algn="l"/>
                      <a:r>
                        <a:rPr lang="en-US" sz="900" kern="1200" dirty="0" smtClean="0">
                          <a:solidFill>
                            <a:schemeClr val="tx1"/>
                          </a:solidFill>
                          <a:latin typeface="Calibri" panose="020F0502020204030204" pitchFamily="34" charset="0"/>
                          <a:ea typeface="+mn-ea"/>
                          <a:cs typeface="+mn-cs"/>
                        </a:rPr>
                        <a:t>  </a:t>
                      </a:r>
                      <a:r>
                        <a:rPr lang="en-US" sz="900" kern="1200" dirty="0" err="1" smtClean="0">
                          <a:solidFill>
                            <a:schemeClr val="tx1"/>
                          </a:solidFill>
                          <a:latin typeface="Calibri" panose="020F0502020204030204" pitchFamily="34" charset="0"/>
                          <a:ea typeface="+mn-ea"/>
                          <a:cs typeface="+mn-cs"/>
                        </a:rPr>
                        <a:t>Areva</a:t>
                      </a:r>
                      <a:r>
                        <a:rPr lang="en-US" sz="900" kern="1200" dirty="0" smtClean="0">
                          <a:solidFill>
                            <a:schemeClr val="tx1"/>
                          </a:solidFill>
                          <a:latin typeface="Calibri" panose="020F0502020204030204" pitchFamily="34" charset="0"/>
                          <a:ea typeface="+mn-ea"/>
                          <a:cs typeface="+mn-cs"/>
                        </a:rPr>
                        <a:t> T&amp;D</a:t>
                      </a:r>
                      <a:endParaRPr lang="en-US" sz="900" kern="1200" dirty="0">
                        <a:solidFill>
                          <a:schemeClr val="tx1"/>
                        </a:solidFill>
                        <a:latin typeface="Calibri" panose="020F0502020204030204" pitchFamily="34" charset="0"/>
                        <a:ea typeface="+mn-ea"/>
                        <a:cs typeface="+mn-cs"/>
                      </a:endParaRPr>
                    </a:p>
                  </a:txBody>
                  <a:tcPr anchor="ctr"/>
                </a:tc>
                <a:tc>
                  <a:txBody>
                    <a:bodyPr/>
                    <a:lstStyle/>
                    <a:p>
                      <a:pPr algn="ctr"/>
                      <a:r>
                        <a:rPr lang="en-US" sz="900" b="0" kern="1200" baseline="0" dirty="0" smtClean="0">
                          <a:solidFill>
                            <a:schemeClr val="tx1"/>
                          </a:solidFill>
                          <a:latin typeface="Calibri" panose="020F0502020204030204" pitchFamily="34" charset="0"/>
                          <a:ea typeface="+mn-ea"/>
                          <a:cs typeface="+mn-cs"/>
                        </a:rPr>
                        <a:t>Egypt</a:t>
                      </a:r>
                      <a:endParaRPr lang="en-US" sz="900" b="0" kern="1200" baseline="0" dirty="0">
                        <a:solidFill>
                          <a:schemeClr val="tx1"/>
                        </a:solidFill>
                        <a:latin typeface="Calibri" panose="020F0502020204030204" pitchFamily="34" charset="0"/>
                        <a:ea typeface="+mn-ea"/>
                        <a:cs typeface="+mn-cs"/>
                      </a:endParaRPr>
                    </a:p>
                  </a:txBody>
                  <a:tcPr anchor="ctr"/>
                </a:tc>
                <a:tc>
                  <a:txBody>
                    <a:bodyPr/>
                    <a:lstStyle/>
                    <a:p>
                      <a:pPr algn="ctr"/>
                      <a:r>
                        <a:rPr lang="en-US" sz="900" b="0" kern="1200" baseline="0" dirty="0" smtClean="0">
                          <a:solidFill>
                            <a:schemeClr val="tx1"/>
                          </a:solidFill>
                          <a:latin typeface="Calibri" panose="020F0502020204030204" pitchFamily="34" charset="0"/>
                          <a:ea typeface="+mn-ea"/>
                          <a:cs typeface="+mn-cs"/>
                        </a:rPr>
                        <a:t>FS</a:t>
                      </a:r>
                      <a:endParaRPr lang="en-US" sz="900" b="0" kern="1200" baseline="0" dirty="0">
                        <a:solidFill>
                          <a:schemeClr val="tx1"/>
                        </a:solidFill>
                        <a:latin typeface="Calibri" panose="020F0502020204030204" pitchFamily="34" charset="0"/>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kern="1200" baseline="0" dirty="0" smtClean="0">
                          <a:solidFill>
                            <a:schemeClr val="tx1"/>
                          </a:solidFill>
                          <a:latin typeface="Calibri" panose="020F0502020204030204" pitchFamily="34" charset="0"/>
                          <a:ea typeface="+mn-ea"/>
                          <a:cs typeface="+mn-cs"/>
                        </a:rPr>
                        <a:t>  Testing &amp; Commissioning of Substation &amp; TL Remote End Port Sys.</a:t>
                      </a:r>
                    </a:p>
                  </a:txBody>
                  <a:tcPr anchor="ctr"/>
                </a:tc>
              </a:tr>
              <a:tr h="158235">
                <a:tc>
                  <a:txBody>
                    <a:bodyPr/>
                    <a:lstStyle/>
                    <a:p>
                      <a:pPr marL="0" algn="l" defTabSz="457200" rtl="0" eaLnBrk="1" latinLnBrk="0" hangingPunct="1"/>
                      <a:r>
                        <a:rPr lang="en-US" sz="900" b="0" kern="1200" dirty="0" smtClean="0">
                          <a:solidFill>
                            <a:schemeClr val="tx1"/>
                          </a:solidFill>
                          <a:latin typeface="Calibri" panose="020F0502020204030204" pitchFamily="34" charset="0"/>
                          <a:ea typeface="+mn-ea"/>
                          <a:cs typeface="+mn-cs"/>
                        </a:rPr>
                        <a:t>   Al Khairat Power Station GE P&amp;W</a:t>
                      </a:r>
                      <a:endParaRPr lang="en-US" sz="900" b="0" kern="1200" dirty="0">
                        <a:solidFill>
                          <a:schemeClr val="tx1"/>
                        </a:solidFill>
                        <a:latin typeface="Calibri" panose="020F0502020204030204" pitchFamily="34" charset="0"/>
                        <a:ea typeface="+mn-ea"/>
                        <a:cs typeface="+mn-cs"/>
                      </a:endParaRPr>
                    </a:p>
                  </a:txBody>
                  <a:tcPr anchor="ctr"/>
                </a:tc>
                <a:tc>
                  <a:txBody>
                    <a:bodyPr/>
                    <a:lstStyle/>
                    <a:p>
                      <a:pPr marL="0" algn="ctr" defTabSz="457200" rtl="0" eaLnBrk="1" latinLnBrk="0" hangingPunct="1"/>
                      <a:r>
                        <a:rPr lang="en-US" sz="900" b="0" kern="1200" dirty="0" smtClean="0">
                          <a:solidFill>
                            <a:schemeClr val="tx1"/>
                          </a:solidFill>
                          <a:latin typeface="Calibri" panose="020F0502020204030204" pitchFamily="34" charset="0"/>
                          <a:ea typeface="+mn-ea"/>
                          <a:cs typeface="+mn-cs"/>
                        </a:rPr>
                        <a:t>Iraq</a:t>
                      </a:r>
                      <a:endParaRPr lang="en-US" sz="900" b="0" kern="1200" dirty="0">
                        <a:solidFill>
                          <a:schemeClr val="tx1"/>
                        </a:solidFill>
                        <a:latin typeface="Calibri" panose="020F0502020204030204" pitchFamily="34" charset="0"/>
                        <a:ea typeface="+mn-ea"/>
                        <a:cs typeface="+mn-cs"/>
                      </a:endParaRPr>
                    </a:p>
                  </a:txBody>
                  <a:tcPr anchor="ctr"/>
                </a:tc>
                <a:tc>
                  <a:txBody>
                    <a:bodyPr/>
                    <a:lstStyle/>
                    <a:p>
                      <a:pPr marL="0" algn="ctr" defTabSz="457200" rtl="0" eaLnBrk="1" latinLnBrk="0" hangingPunct="1"/>
                      <a:r>
                        <a:rPr lang="en-US" sz="900" b="0" kern="1200" dirty="0" smtClean="0">
                          <a:solidFill>
                            <a:schemeClr val="tx1"/>
                          </a:solidFill>
                          <a:latin typeface="Calibri" panose="020F0502020204030204" pitchFamily="34" charset="0"/>
                          <a:ea typeface="+mn-ea"/>
                          <a:cs typeface="+mn-cs"/>
                        </a:rPr>
                        <a:t>E&amp;TS</a:t>
                      </a:r>
                      <a:endParaRPr lang="en-US" sz="900" b="0" kern="1200" dirty="0">
                        <a:solidFill>
                          <a:schemeClr val="tx1"/>
                        </a:solidFill>
                        <a:latin typeface="Calibri" panose="020F0502020204030204" pitchFamily="34" charset="0"/>
                        <a:ea typeface="+mn-ea"/>
                        <a:cs typeface="+mn-cs"/>
                      </a:endParaRPr>
                    </a:p>
                  </a:txBody>
                  <a:tcPr anchor="ctr"/>
                </a:tc>
                <a:tc>
                  <a:txBody>
                    <a:bodyPr/>
                    <a:lstStyle/>
                    <a:p>
                      <a:pPr marL="0" algn="l" defTabSz="457200" rtl="0" eaLnBrk="1" latinLnBrk="0" hangingPunct="1"/>
                      <a:r>
                        <a:rPr lang="en-US" sz="900" b="0" kern="1200" dirty="0" smtClean="0">
                          <a:solidFill>
                            <a:schemeClr val="tx1"/>
                          </a:solidFill>
                          <a:latin typeface="Calibri" panose="020F0502020204030204" pitchFamily="34" charset="0"/>
                          <a:ea typeface="+mn-ea"/>
                          <a:cs typeface="+mn-cs"/>
                        </a:rPr>
                        <a:t>   one year complete</a:t>
                      </a:r>
                      <a:r>
                        <a:rPr lang="en-US" sz="900" b="0" kern="1200" baseline="0" dirty="0" smtClean="0">
                          <a:solidFill>
                            <a:schemeClr val="tx1"/>
                          </a:solidFill>
                          <a:latin typeface="Calibri" panose="020F0502020204030204" pitchFamily="34" charset="0"/>
                          <a:ea typeface="+mn-ea"/>
                          <a:cs typeface="+mn-cs"/>
                        </a:rPr>
                        <a:t> </a:t>
                      </a:r>
                      <a:r>
                        <a:rPr lang="en-US" sz="900" b="0" kern="1200" dirty="0" smtClean="0">
                          <a:solidFill>
                            <a:schemeClr val="tx1"/>
                          </a:solidFill>
                          <a:latin typeface="Calibri" panose="020F0502020204030204" pitchFamily="34" charset="0"/>
                          <a:ea typeface="+mn-ea"/>
                          <a:cs typeface="+mn-cs"/>
                        </a:rPr>
                        <a:t>O&amp;M Program</a:t>
                      </a:r>
                      <a:r>
                        <a:rPr lang="en-US" sz="900" b="0" kern="1200" baseline="0" dirty="0" smtClean="0">
                          <a:solidFill>
                            <a:schemeClr val="tx1"/>
                          </a:solidFill>
                          <a:latin typeface="Calibri" panose="020F0502020204030204" pitchFamily="34" charset="0"/>
                          <a:ea typeface="+mn-ea"/>
                          <a:cs typeface="+mn-cs"/>
                        </a:rPr>
                        <a:t> </a:t>
                      </a:r>
                      <a:endParaRPr lang="en-US" sz="900" b="0" kern="1200" dirty="0">
                        <a:solidFill>
                          <a:schemeClr val="tx1"/>
                        </a:solidFill>
                        <a:latin typeface="Calibri" panose="020F0502020204030204" pitchFamily="34" charset="0"/>
                        <a:ea typeface="+mn-ea"/>
                        <a:cs typeface="+mn-cs"/>
                      </a:endParaRPr>
                    </a:p>
                  </a:txBody>
                  <a:tcPr anchor="ctr"/>
                </a:tc>
              </a:tr>
              <a:tr h="158235">
                <a:tc>
                  <a:txBody>
                    <a:bodyPr/>
                    <a:lstStyle/>
                    <a:p>
                      <a:pPr algn="l"/>
                      <a:r>
                        <a:rPr lang="en-US" sz="900" dirty="0" err="1" smtClean="0">
                          <a:solidFill>
                            <a:schemeClr val="tx1"/>
                          </a:solidFill>
                          <a:latin typeface="Calibri" panose="020F0502020204030204" pitchFamily="34" charset="0"/>
                        </a:rPr>
                        <a:t>Sulaymania</a:t>
                      </a:r>
                      <a:r>
                        <a:rPr lang="en-US" sz="900" dirty="0" smtClean="0">
                          <a:solidFill>
                            <a:schemeClr val="tx1"/>
                          </a:solidFill>
                          <a:latin typeface="Calibri" panose="020F0502020204030204" pitchFamily="34" charset="0"/>
                        </a:rPr>
                        <a:t> </a:t>
                      </a:r>
                      <a:r>
                        <a:rPr lang="en-US" sz="900" baseline="0" dirty="0" smtClean="0">
                          <a:solidFill>
                            <a:schemeClr val="tx1"/>
                          </a:solidFill>
                          <a:latin typeface="Calibri" panose="020F0502020204030204" pitchFamily="34" charset="0"/>
                        </a:rPr>
                        <a:t>SCPP (2x125MW)</a:t>
                      </a:r>
                    </a:p>
                    <a:p>
                      <a:pPr algn="l"/>
                      <a:r>
                        <a:rPr lang="en-US" sz="900" baseline="0" dirty="0" smtClean="0">
                          <a:solidFill>
                            <a:schemeClr val="tx1"/>
                          </a:solidFill>
                          <a:latin typeface="Calibri" panose="020F0502020204030204" pitchFamily="34" charset="0"/>
                        </a:rPr>
                        <a:t>ABB Mannheim</a:t>
                      </a:r>
                      <a:endParaRPr lang="en-US" sz="900" dirty="0">
                        <a:solidFill>
                          <a:schemeClr val="tx1"/>
                        </a:solidFill>
                        <a:latin typeface="Calibri" panose="020F0502020204030204" pitchFamily="34" charset="0"/>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Iraq</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FS</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l"/>
                      <a:r>
                        <a:rPr lang="en-US" sz="900" b="0" kern="1200" baseline="0" dirty="0" err="1" smtClean="0">
                          <a:solidFill>
                            <a:schemeClr val="tx1"/>
                          </a:solidFill>
                          <a:latin typeface="Calibri" panose="020F0502020204030204" pitchFamily="34" charset="0"/>
                          <a:ea typeface="+mn-ea"/>
                          <a:cs typeface="+mn-cs"/>
                        </a:rPr>
                        <a:t>BoP</a:t>
                      </a:r>
                      <a:r>
                        <a:rPr lang="en-US" sz="900" b="0" kern="1200" baseline="0" dirty="0" smtClean="0">
                          <a:solidFill>
                            <a:schemeClr val="tx1"/>
                          </a:solidFill>
                          <a:latin typeface="Calibri" panose="020F0502020204030204" pitchFamily="34" charset="0"/>
                          <a:ea typeface="+mn-ea"/>
                          <a:cs typeface="+mn-cs"/>
                        </a:rPr>
                        <a:t> Commissioning and Operation,  GT TA support</a:t>
                      </a:r>
                      <a:endParaRPr lang="en-US" sz="900" b="0" kern="1200" baseline="0" dirty="0">
                        <a:solidFill>
                          <a:schemeClr val="tx1"/>
                        </a:solidFill>
                        <a:latin typeface="Calibri" panose="020F0502020204030204" pitchFamily="34" charset="0"/>
                        <a:ea typeface="+mn-ea"/>
                        <a:cs typeface="+mn-cs"/>
                      </a:endParaRPr>
                    </a:p>
                  </a:txBody>
                  <a:tcPr marL="187841" marR="187841" anchor="ctr"/>
                </a:tc>
              </a:tr>
              <a:tr h="158235">
                <a:tc>
                  <a:txBody>
                    <a:bodyPr/>
                    <a:lstStyle/>
                    <a:p>
                      <a:pPr algn="l"/>
                      <a:r>
                        <a:rPr lang="en-US" sz="900" baseline="0" dirty="0" smtClean="0">
                          <a:solidFill>
                            <a:schemeClr val="tx1"/>
                          </a:solidFill>
                          <a:latin typeface="Calibri" panose="020F0502020204030204" pitchFamily="34" charset="0"/>
                        </a:rPr>
                        <a:t>Erbil SCPP (2x125MW)</a:t>
                      </a:r>
                    </a:p>
                    <a:p>
                      <a:pPr algn="l"/>
                      <a:r>
                        <a:rPr lang="en-US" sz="900" baseline="0" dirty="0" smtClean="0">
                          <a:solidFill>
                            <a:schemeClr val="tx1"/>
                          </a:solidFill>
                          <a:latin typeface="Calibri" panose="020F0502020204030204" pitchFamily="34" charset="0"/>
                        </a:rPr>
                        <a:t>ABB Mannheim</a:t>
                      </a:r>
                      <a:endParaRPr lang="en-US" sz="900" dirty="0">
                        <a:solidFill>
                          <a:schemeClr val="tx1"/>
                        </a:solidFill>
                        <a:latin typeface="Calibri" panose="020F0502020204030204" pitchFamily="34" charset="0"/>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Iraq</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FS</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l"/>
                      <a:r>
                        <a:rPr lang="en-US" sz="900" b="0" kern="1200" baseline="0" dirty="0" err="1" smtClean="0">
                          <a:solidFill>
                            <a:schemeClr val="tx1"/>
                          </a:solidFill>
                          <a:latin typeface="Calibri" panose="020F0502020204030204" pitchFamily="34" charset="0"/>
                          <a:ea typeface="+mn-ea"/>
                          <a:cs typeface="+mn-cs"/>
                        </a:rPr>
                        <a:t>BoP</a:t>
                      </a:r>
                      <a:r>
                        <a:rPr lang="en-US" sz="900" b="0" kern="1200" baseline="0" dirty="0" smtClean="0">
                          <a:solidFill>
                            <a:schemeClr val="tx1"/>
                          </a:solidFill>
                          <a:latin typeface="Calibri" panose="020F0502020204030204" pitchFamily="34" charset="0"/>
                          <a:ea typeface="+mn-ea"/>
                          <a:cs typeface="+mn-cs"/>
                        </a:rPr>
                        <a:t> Commissioning and Operation,  GT TA support</a:t>
                      </a:r>
                      <a:endParaRPr lang="en-US" sz="900" b="0" kern="1200" baseline="0" dirty="0">
                        <a:solidFill>
                          <a:schemeClr val="tx1"/>
                        </a:solidFill>
                        <a:latin typeface="Calibri" panose="020F0502020204030204" pitchFamily="34" charset="0"/>
                        <a:ea typeface="+mn-ea"/>
                        <a:cs typeface="+mn-cs"/>
                      </a:endParaRPr>
                    </a:p>
                  </a:txBody>
                  <a:tcPr marL="187841" marR="187841" anchor="ctr"/>
                </a:tc>
              </a:tr>
              <a:tr h="305935">
                <a:tc>
                  <a:txBody>
                    <a:bodyPr/>
                    <a:lstStyle/>
                    <a:p>
                      <a:pPr algn="l"/>
                      <a:r>
                        <a:rPr lang="en-US" sz="900" dirty="0" err="1" smtClean="0">
                          <a:solidFill>
                            <a:schemeClr val="tx1"/>
                          </a:solidFill>
                          <a:latin typeface="Calibri" panose="020F0502020204030204" pitchFamily="34" charset="0"/>
                        </a:rPr>
                        <a:t>Dohuk</a:t>
                      </a:r>
                      <a:r>
                        <a:rPr lang="en-US" sz="900" baseline="0" dirty="0" smtClean="0">
                          <a:solidFill>
                            <a:schemeClr val="tx1"/>
                          </a:solidFill>
                          <a:latin typeface="Calibri" panose="020F0502020204030204" pitchFamily="34" charset="0"/>
                        </a:rPr>
                        <a:t> SCPP (4x125MW)</a:t>
                      </a:r>
                    </a:p>
                    <a:p>
                      <a:pPr algn="l"/>
                      <a:r>
                        <a:rPr lang="en-US" sz="900" baseline="0" dirty="0" smtClean="0">
                          <a:solidFill>
                            <a:schemeClr val="tx1"/>
                          </a:solidFill>
                          <a:latin typeface="Calibri" panose="020F0502020204030204" pitchFamily="34" charset="0"/>
                        </a:rPr>
                        <a:t>ABB Mannheim</a:t>
                      </a:r>
                      <a:endParaRPr lang="en-US" sz="900" dirty="0">
                        <a:solidFill>
                          <a:schemeClr val="tx1"/>
                        </a:solidFill>
                        <a:latin typeface="Calibri" panose="020F0502020204030204" pitchFamily="34" charset="0"/>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Iraq</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FS</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l"/>
                      <a:r>
                        <a:rPr lang="en-US" sz="900" b="0" kern="1200" baseline="0" dirty="0" err="1" smtClean="0">
                          <a:solidFill>
                            <a:schemeClr val="tx1"/>
                          </a:solidFill>
                          <a:latin typeface="Calibri" panose="020F0502020204030204" pitchFamily="34" charset="0"/>
                          <a:ea typeface="+mn-ea"/>
                          <a:cs typeface="+mn-cs"/>
                        </a:rPr>
                        <a:t>BoP</a:t>
                      </a:r>
                      <a:r>
                        <a:rPr lang="en-US" sz="900" b="0" kern="1200" baseline="0" dirty="0" smtClean="0">
                          <a:solidFill>
                            <a:schemeClr val="tx1"/>
                          </a:solidFill>
                          <a:latin typeface="Calibri" panose="020F0502020204030204" pitchFamily="34" charset="0"/>
                          <a:ea typeface="+mn-ea"/>
                          <a:cs typeface="+mn-cs"/>
                        </a:rPr>
                        <a:t> Commissioning and Operation,  GT TA support</a:t>
                      </a:r>
                      <a:endParaRPr lang="en-US" sz="900" b="0" kern="1200" baseline="0" dirty="0">
                        <a:solidFill>
                          <a:schemeClr val="tx1"/>
                        </a:solidFill>
                        <a:latin typeface="Calibri" panose="020F0502020204030204" pitchFamily="34" charset="0"/>
                        <a:ea typeface="+mn-ea"/>
                        <a:cs typeface="+mn-cs"/>
                      </a:endParaRPr>
                    </a:p>
                  </a:txBody>
                  <a:tcPr marL="187841" marR="187841" anchor="ctr"/>
                </a:tc>
              </a:tr>
              <a:tr h="158235">
                <a:tc>
                  <a:txBody>
                    <a:bodyPr/>
                    <a:lstStyle/>
                    <a:p>
                      <a:r>
                        <a:rPr lang="en-US" sz="900" b="0" dirty="0" err="1" smtClean="0">
                          <a:solidFill>
                            <a:schemeClr val="tx1"/>
                          </a:solidFill>
                          <a:latin typeface="Calibri" panose="020F0502020204030204" pitchFamily="34" charset="0"/>
                        </a:rPr>
                        <a:t>Qatalum</a:t>
                      </a:r>
                      <a:r>
                        <a:rPr lang="en-US" sz="900" b="0" baseline="0" dirty="0" smtClean="0">
                          <a:solidFill>
                            <a:schemeClr val="tx1"/>
                          </a:solidFill>
                          <a:latin typeface="Calibri" panose="020F0502020204030204" pitchFamily="34" charset="0"/>
                        </a:rPr>
                        <a:t> and Abu </a:t>
                      </a:r>
                      <a:r>
                        <a:rPr lang="en-US" sz="900" b="0" baseline="0" dirty="0" err="1" smtClean="0">
                          <a:solidFill>
                            <a:schemeClr val="tx1"/>
                          </a:solidFill>
                          <a:latin typeface="Calibri" panose="020F0502020204030204" pitchFamily="34" charset="0"/>
                        </a:rPr>
                        <a:t>Fontas</a:t>
                      </a:r>
                      <a:r>
                        <a:rPr lang="en-US" sz="900" b="0" baseline="0" dirty="0" smtClean="0">
                          <a:solidFill>
                            <a:schemeClr val="tx1"/>
                          </a:solidFill>
                          <a:latin typeface="Calibri" panose="020F0502020204030204" pitchFamily="34" charset="0"/>
                        </a:rPr>
                        <a:t> PP</a:t>
                      </a:r>
                    </a:p>
                    <a:p>
                      <a:r>
                        <a:rPr lang="en-US" sz="900" b="0" dirty="0" smtClean="0">
                          <a:solidFill>
                            <a:schemeClr val="tx1"/>
                          </a:solidFill>
                          <a:latin typeface="Calibri" panose="020F0502020204030204" pitchFamily="34" charset="0"/>
                        </a:rPr>
                        <a:t>ABB Mannheim</a:t>
                      </a:r>
                      <a:endParaRPr lang="en-US" sz="900" b="0" dirty="0">
                        <a:solidFill>
                          <a:schemeClr val="tx1"/>
                        </a:solidFill>
                        <a:latin typeface="Calibri" panose="020F0502020204030204" pitchFamily="34" charset="0"/>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Qatar</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FS</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kern="1200" baseline="0" dirty="0" smtClean="0">
                          <a:solidFill>
                            <a:schemeClr val="tx1"/>
                          </a:solidFill>
                          <a:latin typeface="Calibri" panose="020F0502020204030204" pitchFamily="34" charset="0"/>
                          <a:ea typeface="+mn-ea"/>
                          <a:cs typeface="+mn-cs"/>
                        </a:rPr>
                        <a:t>Electrical Installation, Commissioning and Project Controls Support.</a:t>
                      </a:r>
                    </a:p>
                  </a:txBody>
                  <a:tcPr marL="187841" marR="187841" anchor="ctr"/>
                </a:tc>
              </a:tr>
              <a:tr h="158235">
                <a:tc>
                  <a:txBody>
                    <a:bodyPr/>
                    <a:lstStyle/>
                    <a:p>
                      <a:r>
                        <a:rPr lang="en-US" sz="900" b="0" kern="1200" dirty="0" smtClean="0">
                          <a:solidFill>
                            <a:schemeClr val="tx1"/>
                          </a:solidFill>
                          <a:latin typeface="Calibri" panose="020F0502020204030204" pitchFamily="34" charset="0"/>
                          <a:ea typeface="+mn-ea"/>
                          <a:cs typeface="+mn-cs"/>
                        </a:rPr>
                        <a:t>Benghazi 319 pumping station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Calibri" panose="020F0502020204030204" pitchFamily="34" charset="0"/>
                        </a:rPr>
                        <a:t>ABB Mannheim</a:t>
                      </a: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Libya</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algn="ctr"/>
                      <a:r>
                        <a:rPr lang="en-US" sz="900" b="0" kern="1200" baseline="0" dirty="0" smtClean="0">
                          <a:solidFill>
                            <a:schemeClr val="tx1"/>
                          </a:solidFill>
                          <a:latin typeface="Calibri" panose="020F0502020204030204" pitchFamily="34" charset="0"/>
                          <a:ea typeface="+mn-ea"/>
                          <a:cs typeface="+mn-cs"/>
                        </a:rPr>
                        <a:t>FS</a:t>
                      </a:r>
                      <a:endParaRPr lang="en-US" sz="900" b="0" kern="1200" baseline="0" dirty="0">
                        <a:solidFill>
                          <a:schemeClr val="tx1"/>
                        </a:solidFill>
                        <a:latin typeface="Calibri" panose="020F0502020204030204" pitchFamily="34" charset="0"/>
                        <a:ea typeface="+mn-ea"/>
                        <a:cs typeface="+mn-cs"/>
                      </a:endParaRPr>
                    </a:p>
                  </a:txBody>
                  <a:tcPr marL="187841" marR="187841"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kern="1200" baseline="0" dirty="0" smtClean="0">
                          <a:solidFill>
                            <a:schemeClr val="tx1"/>
                          </a:solidFill>
                          <a:latin typeface="Calibri" panose="020F0502020204030204" pitchFamily="34" charset="0"/>
                          <a:ea typeface="+mn-ea"/>
                          <a:cs typeface="+mn-cs"/>
                        </a:rPr>
                        <a:t>Electrical Installation, Commissioning and Project Controls Support.</a:t>
                      </a:r>
                    </a:p>
                  </a:txBody>
                  <a:tcPr marL="187841" marR="187841" anchor="ctr"/>
                </a:tc>
              </a:tr>
              <a:tr h="158235">
                <a:tc>
                  <a:txBody>
                    <a:bodyPr/>
                    <a:lstStyle/>
                    <a:p>
                      <a:pPr algn="l"/>
                      <a:r>
                        <a:rPr lang="en-US" sz="900" dirty="0" smtClean="0">
                          <a:solidFill>
                            <a:schemeClr val="tx1"/>
                          </a:solidFill>
                          <a:latin typeface="Calibri" panose="020F0502020204030204" pitchFamily="34" charset="0"/>
                        </a:rPr>
                        <a:t>  </a:t>
                      </a:r>
                      <a:r>
                        <a:rPr lang="en-US" sz="900" dirty="0" err="1" smtClean="0">
                          <a:solidFill>
                            <a:schemeClr val="tx1"/>
                          </a:solidFill>
                          <a:latin typeface="Calibri" panose="020F0502020204030204" pitchFamily="34" charset="0"/>
                        </a:rPr>
                        <a:t>Deir</a:t>
                      </a:r>
                      <a:r>
                        <a:rPr lang="en-US" sz="900" dirty="0" smtClean="0">
                          <a:solidFill>
                            <a:schemeClr val="tx1"/>
                          </a:solidFill>
                          <a:latin typeface="Calibri" panose="020F0502020204030204" pitchFamily="34" charset="0"/>
                        </a:rPr>
                        <a:t> Ali II CCPP (1x750MW)</a:t>
                      </a:r>
                    </a:p>
                    <a:p>
                      <a:pPr algn="l"/>
                      <a:r>
                        <a:rPr lang="en-US" sz="900" dirty="0" smtClean="0">
                          <a:solidFill>
                            <a:schemeClr val="tx1"/>
                          </a:solidFill>
                          <a:latin typeface="Calibri" panose="020F0502020204030204" pitchFamily="34" charset="0"/>
                        </a:rPr>
                        <a:t>  Gas Natural </a:t>
                      </a:r>
                      <a:r>
                        <a:rPr lang="en-US" sz="900" dirty="0" err="1" smtClean="0">
                          <a:solidFill>
                            <a:schemeClr val="tx1"/>
                          </a:solidFill>
                          <a:latin typeface="Calibri" panose="020F0502020204030204" pitchFamily="34" charset="0"/>
                        </a:rPr>
                        <a:t>Fenosa</a:t>
                      </a:r>
                      <a:endParaRPr lang="en-US" sz="900" dirty="0">
                        <a:solidFill>
                          <a:schemeClr val="tx1"/>
                        </a:solidFill>
                        <a:latin typeface="Calibri" panose="020F0502020204030204" pitchFamily="34" charset="0"/>
                      </a:endParaRPr>
                    </a:p>
                  </a:txBody>
                  <a:tcPr anchor="ctr"/>
                </a:tc>
                <a:tc>
                  <a:txBody>
                    <a:bodyPr/>
                    <a:lstStyle/>
                    <a:p>
                      <a:pPr algn="ctr"/>
                      <a:r>
                        <a:rPr lang="en-US" sz="900" b="0" kern="1200" baseline="0" dirty="0" smtClean="0">
                          <a:solidFill>
                            <a:schemeClr val="tx1"/>
                          </a:solidFill>
                          <a:latin typeface="Calibri" panose="020F0502020204030204" pitchFamily="34" charset="0"/>
                          <a:ea typeface="+mn-ea"/>
                          <a:cs typeface="+mn-cs"/>
                        </a:rPr>
                        <a:t>Syria</a:t>
                      </a:r>
                      <a:endParaRPr lang="en-US" sz="900" b="0" kern="1200" baseline="0" dirty="0">
                        <a:solidFill>
                          <a:schemeClr val="tx1"/>
                        </a:solidFill>
                        <a:latin typeface="Calibri" panose="020F0502020204030204" pitchFamily="34" charset="0"/>
                        <a:ea typeface="+mn-ea"/>
                        <a:cs typeface="+mn-cs"/>
                      </a:endParaRPr>
                    </a:p>
                  </a:txBody>
                  <a:tcPr anchor="ctr"/>
                </a:tc>
                <a:tc>
                  <a:txBody>
                    <a:bodyPr/>
                    <a:lstStyle/>
                    <a:p>
                      <a:pPr algn="ctr"/>
                      <a:r>
                        <a:rPr lang="en-US" sz="900" b="0" kern="1200" baseline="0" dirty="0" smtClean="0">
                          <a:solidFill>
                            <a:schemeClr val="tx1"/>
                          </a:solidFill>
                          <a:latin typeface="Calibri" panose="020F0502020204030204" pitchFamily="34" charset="0"/>
                          <a:ea typeface="+mn-ea"/>
                          <a:cs typeface="+mn-cs"/>
                        </a:rPr>
                        <a:t>E&amp;FS</a:t>
                      </a:r>
                      <a:endParaRPr lang="en-US" sz="900" b="0" kern="1200" baseline="0" dirty="0">
                        <a:solidFill>
                          <a:schemeClr val="tx1"/>
                        </a:solidFill>
                        <a:latin typeface="Calibri" panose="020F0502020204030204" pitchFamily="34" charset="0"/>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kern="1200" baseline="0" dirty="0" smtClean="0">
                          <a:solidFill>
                            <a:schemeClr val="tx1"/>
                          </a:solidFill>
                          <a:latin typeface="Calibri" panose="020F0502020204030204" pitchFamily="34" charset="0"/>
                          <a:ea typeface="+mn-ea"/>
                          <a:cs typeface="+mn-cs"/>
                        </a:rPr>
                        <a:t>    Design Review and Construction Supervision</a:t>
                      </a:r>
                    </a:p>
                  </a:txBody>
                  <a:tcPr anchor="ctr"/>
                </a:tc>
              </a:tr>
            </a:tbl>
          </a:graphicData>
        </a:graphic>
      </p:graphicFrame>
    </p:spTree>
    <p:extLst>
      <p:ext uri="{BB962C8B-B14F-4D97-AF65-F5344CB8AC3E}">
        <p14:creationId xmlns:p14="http://schemas.microsoft.com/office/powerpoint/2010/main" xmlns="" val="3195608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7" y="0"/>
            <a:ext cx="9140186" cy="6857999"/>
          </a:xfrm>
          <a:prstGeom prst="rect">
            <a:avLst/>
          </a:prstGeom>
        </p:spPr>
      </p:pic>
      <p:sp>
        <p:nvSpPr>
          <p:cNvPr id="3" name="Title 2"/>
          <p:cNvSpPr>
            <a:spLocks noGrp="1"/>
          </p:cNvSpPr>
          <p:nvPr>
            <p:ph type="title"/>
          </p:nvPr>
        </p:nvSpPr>
        <p:spPr>
          <a:xfrm>
            <a:off x="-2441448" y="182880"/>
            <a:ext cx="8229600" cy="1143000"/>
          </a:xfrm>
        </p:spPr>
        <p:txBody>
          <a:bodyPr/>
          <a:lstStyle/>
          <a:p>
            <a:r>
              <a:rPr lang="en-US" dirty="0">
                <a:solidFill>
                  <a:schemeClr val="bg1"/>
                </a:solidFill>
                <a:latin typeface="Calibri" panose="020F0502020204030204" pitchFamily="34" charset="0"/>
              </a:rPr>
              <a:t>Background</a:t>
            </a:r>
            <a:endParaRPr lang="en-US" dirty="0">
              <a:solidFill>
                <a:schemeClr val="bg1"/>
              </a:solidFill>
            </a:endParaRPr>
          </a:p>
        </p:txBody>
      </p:sp>
      <p:sp>
        <p:nvSpPr>
          <p:cNvPr id="4" name="Content Placeholder 2"/>
          <p:cNvSpPr>
            <a:spLocks noGrp="1"/>
          </p:cNvSpPr>
          <p:nvPr>
            <p:ph idx="1"/>
          </p:nvPr>
        </p:nvSpPr>
        <p:spPr>
          <a:xfrm>
            <a:off x="273666" y="1325880"/>
            <a:ext cx="6044838" cy="4555462"/>
          </a:xfrm>
        </p:spPr>
        <p:txBody>
          <a:bodyPr>
            <a:normAutofit/>
          </a:bodyPr>
          <a:lstStyle/>
          <a:p>
            <a:pPr marL="0" indent="0" algn="just">
              <a:lnSpc>
                <a:spcPct val="150000"/>
              </a:lnSpc>
              <a:spcAft>
                <a:spcPts val="400"/>
              </a:spcAft>
              <a:buNone/>
            </a:pPr>
            <a:r>
              <a:rPr lang="en-US" sz="1500" dirty="0">
                <a:solidFill>
                  <a:schemeClr val="bg1"/>
                </a:solidFill>
                <a:latin typeface="Calibri Light" panose="020F0302020204030204" pitchFamily="34" charset="0"/>
                <a:cs typeface="Calibri"/>
              </a:rPr>
              <a:t>MENA based technical and engineering services company with over 50 years of history in Saudi Arabia and other regions.</a:t>
            </a:r>
          </a:p>
          <a:p>
            <a:pPr marL="0" indent="0" algn="just">
              <a:lnSpc>
                <a:spcPct val="150000"/>
              </a:lnSpc>
              <a:spcAft>
                <a:spcPts val="400"/>
              </a:spcAft>
              <a:buNone/>
            </a:pPr>
            <a:r>
              <a:rPr lang="en-US" sz="1500" dirty="0">
                <a:solidFill>
                  <a:schemeClr val="bg1"/>
                </a:solidFill>
                <a:latin typeface="Calibri Light" panose="020F0302020204030204" pitchFamily="34" charset="0"/>
                <a:cs typeface="Calibri"/>
              </a:rPr>
              <a:t>Head Quartered in Saudi Arabia, the </a:t>
            </a:r>
            <a:r>
              <a:rPr lang="en-US" sz="1600" dirty="0">
                <a:solidFill>
                  <a:schemeClr val="bg1"/>
                </a:solidFill>
                <a:latin typeface="Calibri Light" panose="020F0302020204030204" pitchFamily="34" charset="0"/>
                <a:cs typeface="Calibri"/>
              </a:rPr>
              <a:t>group</a:t>
            </a:r>
            <a:r>
              <a:rPr lang="en-US" sz="1500" dirty="0">
                <a:solidFill>
                  <a:schemeClr val="bg1"/>
                </a:solidFill>
                <a:latin typeface="Calibri Light" panose="020F0302020204030204" pitchFamily="34" charset="0"/>
                <a:cs typeface="Calibri"/>
              </a:rPr>
              <a:t> operates under the name AHCEC MENA, which was spun off Abdulhadi &amp; Al Moaibed Consulting &amp; Design Engineers (AMCDE) while establishing a separate engineering joint venture with KBR in Saudi Arabia, currently known as KBR-AMCDE.</a:t>
            </a:r>
          </a:p>
          <a:p>
            <a:pPr marL="0" indent="0" algn="just">
              <a:lnSpc>
                <a:spcPct val="150000"/>
              </a:lnSpc>
              <a:buNone/>
            </a:pPr>
            <a:r>
              <a:rPr lang="en-US" sz="1500" dirty="0">
                <a:solidFill>
                  <a:schemeClr val="bg1"/>
                </a:solidFill>
                <a:latin typeface="Calibri Light" panose="020F0302020204030204" pitchFamily="34" charset="0"/>
                <a:cs typeface="Calibri"/>
              </a:rPr>
              <a:t>Today MENAISCO operates across the Middle East and North Africa regions with Governments, Multinational Corporations, Utilities and National Oil Companies to help them design, construct and operate projects, in sectors including Power and Water, Oil and Gas and Petrochemicals</a:t>
            </a:r>
            <a:r>
              <a:rPr lang="en-US" sz="1500" dirty="0" smtClean="0">
                <a:solidFill>
                  <a:schemeClr val="bg1"/>
                </a:solidFill>
                <a:latin typeface="Calibri Light" panose="020F0302020204030204" pitchFamily="34" charset="0"/>
                <a:cs typeface="Calibri"/>
              </a:rPr>
              <a:t>.</a:t>
            </a:r>
          </a:p>
          <a:p>
            <a:pPr marL="0" indent="0" algn="just">
              <a:lnSpc>
                <a:spcPct val="150000"/>
              </a:lnSpc>
              <a:buNone/>
            </a:pPr>
            <a:r>
              <a:rPr lang="en-US" sz="1500" dirty="0" smtClean="0">
                <a:solidFill>
                  <a:schemeClr val="bg1"/>
                </a:solidFill>
                <a:latin typeface="Calibri Light" panose="020F0302020204030204" pitchFamily="34" charset="0"/>
                <a:cs typeface="Calibri"/>
              </a:rPr>
              <a:t>The combined entities have footprint across the entire MENA region and a workforce of more than 800 skilled professionals. </a:t>
            </a:r>
            <a:endParaRPr lang="en-US" sz="1500" dirty="0">
              <a:solidFill>
                <a:schemeClr val="bg1"/>
              </a:solidFill>
              <a:latin typeface="Calibri Light" panose="020F0302020204030204" pitchFamily="34" charset="0"/>
              <a:cs typeface="Calibri"/>
            </a:endParaRPr>
          </a:p>
          <a:p>
            <a:pPr>
              <a:lnSpc>
                <a:spcPct val="150000"/>
              </a:lnSpc>
            </a:pPr>
            <a:endParaRPr lang="en-US" sz="15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xmlns="" val="3650092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7669"/>
            <a:ext cx="9289476" cy="69700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61602" y="4624650"/>
            <a:ext cx="1219655" cy="15846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itle 2"/>
          <p:cNvSpPr txBox="1">
            <a:spLocks/>
          </p:cNvSpPr>
          <p:nvPr/>
        </p:nvSpPr>
        <p:spPr>
          <a:xfrm>
            <a:off x="-1975415" y="16782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r>
              <a:rPr lang="en-US" dirty="0" smtClean="0">
                <a:solidFill>
                  <a:srgbClr val="FFFFFF"/>
                </a:solidFill>
              </a:rPr>
              <a:t>Quality Policy</a:t>
            </a:r>
            <a:endParaRPr lang="en-US" dirty="0">
              <a:solidFill>
                <a:srgbClr val="FFFFFF"/>
              </a:solidFill>
            </a:endParaRPr>
          </a:p>
        </p:txBody>
      </p:sp>
      <p:sp>
        <p:nvSpPr>
          <p:cNvPr id="10" name="Rectangle 9"/>
          <p:cNvSpPr/>
          <p:nvPr/>
        </p:nvSpPr>
        <p:spPr>
          <a:xfrm>
            <a:off x="1242771" y="2157554"/>
            <a:ext cx="6098555" cy="2308324"/>
          </a:xfrm>
          <a:prstGeom prst="rect">
            <a:avLst/>
          </a:prstGeom>
        </p:spPr>
        <p:txBody>
          <a:bodyPr wrap="square">
            <a:spAutoFit/>
          </a:bodyPr>
          <a:lstStyle/>
          <a:p>
            <a:pPr algn="just"/>
            <a:r>
              <a:rPr lang="en-US" sz="2400" dirty="0">
                <a:solidFill>
                  <a:schemeClr val="bg1"/>
                </a:solidFill>
                <a:latin typeface="Calibri Light" panose="020F0302020204030204" pitchFamily="34" charset="0"/>
              </a:rPr>
              <a:t>It is the policy of </a:t>
            </a:r>
            <a:r>
              <a:rPr lang="en-US" sz="2400" dirty="0" smtClean="0">
                <a:solidFill>
                  <a:schemeClr val="bg1"/>
                </a:solidFill>
                <a:latin typeface="Calibri Light" panose="020F0302020204030204" pitchFamily="34" charset="0"/>
              </a:rPr>
              <a:t>MENAISCO, </a:t>
            </a:r>
            <a:r>
              <a:rPr lang="en-US" sz="2400" dirty="0">
                <a:solidFill>
                  <a:schemeClr val="bg1"/>
                </a:solidFill>
                <a:latin typeface="Calibri Light" panose="020F0302020204030204" pitchFamily="34" charset="0"/>
              </a:rPr>
              <a:t>to establish, maintain and continuously develop its “Quality</a:t>
            </a:r>
          </a:p>
          <a:p>
            <a:pPr algn="just"/>
            <a:r>
              <a:rPr lang="en-US" sz="2400" dirty="0">
                <a:solidFill>
                  <a:schemeClr val="bg1"/>
                </a:solidFill>
                <a:latin typeface="Calibri Light" panose="020F0302020204030204" pitchFamily="34" charset="0"/>
              </a:rPr>
              <a:t>System” with the setting out of quality objectives in line with the framework laid down</a:t>
            </a:r>
          </a:p>
          <a:p>
            <a:pPr algn="just"/>
            <a:r>
              <a:rPr lang="en-US" sz="2400" dirty="0">
                <a:solidFill>
                  <a:schemeClr val="bg1"/>
                </a:solidFill>
                <a:latin typeface="Calibri Light" panose="020F0302020204030204" pitchFamily="34" charset="0"/>
              </a:rPr>
              <a:t>within ISO 9001:2008 Standard.</a:t>
            </a:r>
          </a:p>
          <a:p>
            <a:pPr algn="just"/>
            <a:endParaRPr lang="en-US" sz="2400" dirty="0">
              <a:solidFill>
                <a:schemeClr val="bg1"/>
              </a:solidFill>
              <a:latin typeface="Calibri Light" panose="020F0302020204030204" pitchFamily="34" charset="0"/>
            </a:endParaRPr>
          </a:p>
        </p:txBody>
      </p:sp>
      <p:sp>
        <p:nvSpPr>
          <p:cNvPr id="11" name="Content Placeholder 3"/>
          <p:cNvSpPr>
            <a:spLocks noGrp="1"/>
          </p:cNvSpPr>
          <p:nvPr>
            <p:ph sz="half" idx="4294967295"/>
          </p:nvPr>
        </p:nvSpPr>
        <p:spPr>
          <a:xfrm>
            <a:off x="1490240" y="1015453"/>
            <a:ext cx="7116544" cy="502783"/>
          </a:xfrm>
          <a:prstGeom prst="rect">
            <a:avLst/>
          </a:prstGeom>
        </p:spPr>
        <p:txBody>
          <a:bodyPr>
            <a:normAutofit/>
          </a:bodyPr>
          <a:lstStyle/>
          <a:p>
            <a:pPr marL="0" indent="0">
              <a:buNone/>
            </a:pPr>
            <a:r>
              <a:rPr lang="en-US" sz="2000" b="1" dirty="0" smtClean="0">
                <a:solidFill>
                  <a:schemeClr val="bg1">
                    <a:lumMod val="75000"/>
                  </a:schemeClr>
                </a:solidFill>
              </a:rPr>
              <a:t>“</a:t>
            </a:r>
            <a:r>
              <a:rPr lang="en-US" sz="2000" b="1" dirty="0">
                <a:solidFill>
                  <a:schemeClr val="bg1">
                    <a:lumMod val="75000"/>
                  </a:schemeClr>
                </a:solidFill>
              </a:rPr>
              <a:t>DO IT ONCE, DO IT RIGHT”</a:t>
            </a:r>
            <a:endParaRPr lang="en-US" sz="2000" dirty="0">
              <a:solidFill>
                <a:schemeClr val="bg1">
                  <a:lumMod val="75000"/>
                </a:schemeClr>
              </a:solidFill>
            </a:endParaRPr>
          </a:p>
        </p:txBody>
      </p:sp>
      <p:sp>
        <p:nvSpPr>
          <p:cNvPr id="13" name="Rectangle 12"/>
          <p:cNvSpPr/>
          <p:nvPr/>
        </p:nvSpPr>
        <p:spPr>
          <a:xfrm rot="21249759">
            <a:off x="5806233" y="6283772"/>
            <a:ext cx="3237722" cy="40121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ISO 9001:2008 Certified </a:t>
            </a:r>
            <a:endParaRPr lang="en-US" sz="1400" dirty="0"/>
          </a:p>
        </p:txBody>
      </p:sp>
    </p:spTree>
    <p:extLst>
      <p:ext uri="{BB962C8B-B14F-4D97-AF65-F5344CB8AC3E}">
        <p14:creationId xmlns:p14="http://schemas.microsoft.com/office/powerpoint/2010/main" xmlns="" val="550409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4" y="1"/>
            <a:ext cx="9140186" cy="6857999"/>
          </a:xfrm>
          <a:prstGeom prst="rect">
            <a:avLst/>
          </a:prstGeom>
        </p:spPr>
      </p:pic>
      <p:sp>
        <p:nvSpPr>
          <p:cNvPr id="3" name="Title 2"/>
          <p:cNvSpPr>
            <a:spLocks noGrp="1"/>
          </p:cNvSpPr>
          <p:nvPr>
            <p:ph type="title"/>
          </p:nvPr>
        </p:nvSpPr>
        <p:spPr>
          <a:xfrm>
            <a:off x="3814" y="418671"/>
            <a:ext cx="5016055" cy="667138"/>
          </a:xfrm>
        </p:spPr>
        <p:txBody>
          <a:bodyPr>
            <a:normAutofit fontScale="90000"/>
          </a:bodyPr>
          <a:lstStyle/>
          <a:p>
            <a:r>
              <a:rPr lang="en-US" dirty="0" smtClean="0">
                <a:solidFill>
                  <a:srgbClr val="FFFFFF"/>
                </a:solidFill>
              </a:rPr>
              <a:t>Health &amp; Safety Policy </a:t>
            </a:r>
            <a:endParaRPr lang="en-US" dirty="0">
              <a:solidFill>
                <a:srgbClr val="FFFFFF"/>
              </a:solidFill>
            </a:endParaRPr>
          </a:p>
        </p:txBody>
      </p:sp>
      <p:sp>
        <p:nvSpPr>
          <p:cNvPr id="4" name="Title 1"/>
          <p:cNvSpPr txBox="1">
            <a:spLocks/>
          </p:cNvSpPr>
          <p:nvPr/>
        </p:nvSpPr>
        <p:spPr>
          <a:xfrm>
            <a:off x="4278952" y="6070213"/>
            <a:ext cx="3941320" cy="4478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r>
              <a:rPr lang="en-US" sz="2000" dirty="0" smtClean="0">
                <a:solidFill>
                  <a:schemeClr val="bg2">
                    <a:lumMod val="75000"/>
                  </a:schemeClr>
                </a:solidFill>
                <a:latin typeface="Calibri" panose="020F0502020204030204" pitchFamily="34" charset="0"/>
              </a:rPr>
              <a:t>Safety Always First …</a:t>
            </a:r>
            <a:endParaRPr lang="en-US" sz="2000" dirty="0">
              <a:solidFill>
                <a:schemeClr val="bg2">
                  <a:lumMod val="75000"/>
                </a:schemeClr>
              </a:solidFill>
              <a:latin typeface="Calibri" panose="020F0502020204030204" pitchFamily="34" charset="0"/>
            </a:endParaRPr>
          </a:p>
        </p:txBody>
      </p:sp>
      <p:sp>
        <p:nvSpPr>
          <p:cNvPr id="5" name="Content Placeholder 3"/>
          <p:cNvSpPr>
            <a:spLocks noGrp="1"/>
          </p:cNvSpPr>
          <p:nvPr>
            <p:ph sz="half" idx="4294967295"/>
          </p:nvPr>
        </p:nvSpPr>
        <p:spPr>
          <a:xfrm>
            <a:off x="5019869" y="6453836"/>
            <a:ext cx="7116544" cy="502783"/>
          </a:xfrm>
          <a:prstGeom prst="rect">
            <a:avLst/>
          </a:prstGeom>
        </p:spPr>
        <p:txBody>
          <a:bodyPr>
            <a:normAutofit/>
          </a:bodyPr>
          <a:lstStyle/>
          <a:p>
            <a:pPr marL="0" indent="0">
              <a:buNone/>
            </a:pPr>
            <a:r>
              <a:rPr lang="en-US" sz="1400" dirty="0" smtClean="0">
                <a:solidFill>
                  <a:schemeClr val="bg2">
                    <a:lumMod val="75000"/>
                  </a:schemeClr>
                </a:solidFill>
                <a:latin typeface="Calibri" panose="020F0502020204030204" pitchFamily="34" charset="0"/>
              </a:rPr>
              <a:t> </a:t>
            </a:r>
            <a:r>
              <a:rPr lang="en-US" sz="1400" b="1" dirty="0" smtClean="0">
                <a:solidFill>
                  <a:schemeClr val="bg2">
                    <a:lumMod val="75000"/>
                  </a:schemeClr>
                </a:solidFill>
                <a:latin typeface="Calibri" panose="020F0502020204030204" pitchFamily="34" charset="0"/>
              </a:rPr>
              <a:t>Zero Near Miss  …  Zero incidents …  Zero injuries </a:t>
            </a:r>
          </a:p>
          <a:p>
            <a:endParaRPr lang="en-US" sz="1400" dirty="0">
              <a:solidFill>
                <a:schemeClr val="bg2">
                  <a:lumMod val="75000"/>
                </a:schemeClr>
              </a:solidFill>
            </a:endParaRPr>
          </a:p>
        </p:txBody>
      </p:sp>
      <p:sp>
        <p:nvSpPr>
          <p:cNvPr id="6" name="Rectangle 8"/>
          <p:cNvSpPr>
            <a:spLocks noChangeArrowheads="1"/>
          </p:cNvSpPr>
          <p:nvPr/>
        </p:nvSpPr>
        <p:spPr bwMode="auto">
          <a:xfrm>
            <a:off x="1002352" y="1867747"/>
            <a:ext cx="65532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1600" dirty="0">
                <a:solidFill>
                  <a:schemeClr val="bg1"/>
                </a:solidFill>
                <a:latin typeface="Calibri Light" panose="020F0302020204030204" pitchFamily="34" charset="0"/>
              </a:rPr>
              <a:t>In compliance with </a:t>
            </a:r>
            <a:r>
              <a:rPr lang="en-US" altLang="en-US" sz="1600" b="1" dirty="0">
                <a:solidFill>
                  <a:schemeClr val="bg1"/>
                </a:solidFill>
                <a:latin typeface="Calibri Light" panose="020F0302020204030204" pitchFamily="34" charset="0"/>
              </a:rPr>
              <a:t>OHSAS 18001:2007</a:t>
            </a:r>
            <a:r>
              <a:rPr lang="en-US" altLang="en-US" sz="1600" dirty="0">
                <a:solidFill>
                  <a:schemeClr val="bg1"/>
                </a:solidFill>
                <a:latin typeface="Calibri Light" panose="020F0302020204030204" pitchFamily="34" charset="0"/>
              </a:rPr>
              <a:t>, </a:t>
            </a:r>
            <a:r>
              <a:rPr lang="en-US" altLang="en-US" sz="1600" b="1" dirty="0">
                <a:solidFill>
                  <a:schemeClr val="bg1"/>
                </a:solidFill>
                <a:latin typeface="Calibri Light" panose="020F0302020204030204" pitchFamily="34" charset="0"/>
              </a:rPr>
              <a:t>MENAISCO</a:t>
            </a:r>
            <a:r>
              <a:rPr lang="en-US" altLang="en-US" sz="1600" dirty="0">
                <a:solidFill>
                  <a:schemeClr val="bg1"/>
                </a:solidFill>
                <a:latin typeface="Calibri Light" panose="020F0302020204030204" pitchFamily="34" charset="0"/>
              </a:rPr>
              <a:t> is committed to ensuring </a:t>
            </a:r>
            <a:r>
              <a:rPr lang="en-US" altLang="en-US" sz="1600" dirty="0" smtClean="0">
                <a:solidFill>
                  <a:schemeClr val="bg1"/>
                </a:solidFill>
                <a:latin typeface="Calibri Light" panose="020F0302020204030204" pitchFamily="34" charset="0"/>
              </a:rPr>
              <a:t>   a </a:t>
            </a:r>
            <a:r>
              <a:rPr lang="en-US" altLang="en-US" sz="1600" dirty="0">
                <a:solidFill>
                  <a:schemeClr val="bg1"/>
                </a:solidFill>
                <a:latin typeface="Calibri Light" panose="020F0302020204030204" pitchFamily="34" charset="0"/>
              </a:rPr>
              <a:t>safe and healthy working environment for all its employees.</a:t>
            </a:r>
          </a:p>
          <a:p>
            <a:pPr algn="just"/>
            <a:endParaRPr lang="en-US" altLang="en-US" sz="1600" dirty="0">
              <a:solidFill>
                <a:schemeClr val="bg1"/>
              </a:solidFill>
              <a:latin typeface="Calibri Light" panose="020F0302020204030204" pitchFamily="34" charset="0"/>
            </a:endParaRPr>
          </a:p>
          <a:p>
            <a:pPr algn="just"/>
            <a:r>
              <a:rPr lang="en-US" altLang="en-US" sz="1600" b="1" dirty="0">
                <a:solidFill>
                  <a:schemeClr val="bg1"/>
                </a:solidFill>
                <a:latin typeface="Calibri Light" panose="020F0302020204030204" pitchFamily="34" charset="0"/>
              </a:rPr>
              <a:t>MENAISCO</a:t>
            </a:r>
            <a:r>
              <a:rPr lang="en-US" altLang="en-US" sz="1600" dirty="0">
                <a:solidFill>
                  <a:schemeClr val="bg1"/>
                </a:solidFill>
                <a:latin typeface="Calibri Light" panose="020F0302020204030204" pitchFamily="34" charset="0"/>
              </a:rPr>
              <a:t> believes that most work-related injuries and diseases are preventable and that a "zero accident" target is desirable.</a:t>
            </a:r>
          </a:p>
          <a:p>
            <a:pPr algn="just"/>
            <a:endParaRPr lang="en-US" altLang="en-US" sz="1600" dirty="0">
              <a:solidFill>
                <a:schemeClr val="bg1"/>
              </a:solidFill>
              <a:latin typeface="Calibri Light" panose="020F0302020204030204" pitchFamily="34" charset="0"/>
            </a:endParaRPr>
          </a:p>
          <a:p>
            <a:pPr algn="just"/>
            <a:r>
              <a:rPr lang="en-US" altLang="en-US" sz="1600" b="1" dirty="0">
                <a:solidFill>
                  <a:schemeClr val="bg1"/>
                </a:solidFill>
                <a:latin typeface="Calibri Light" panose="020F0302020204030204" pitchFamily="34" charset="0"/>
              </a:rPr>
              <a:t>MENAISCO</a:t>
            </a:r>
            <a:r>
              <a:rPr lang="en-US" altLang="en-US" sz="1600" dirty="0">
                <a:solidFill>
                  <a:schemeClr val="bg1"/>
                </a:solidFill>
                <a:latin typeface="Calibri Light" panose="020F0302020204030204" pitchFamily="34" charset="0"/>
              </a:rPr>
              <a:t> considers that there is nothing more important in the undertaking of anyone's job than prevention of injury or ill-health to people in its workplace.</a:t>
            </a:r>
          </a:p>
          <a:p>
            <a:pPr algn="just"/>
            <a:r>
              <a:rPr lang="en-US" altLang="en-US" sz="1600" dirty="0">
                <a:solidFill>
                  <a:schemeClr val="bg1"/>
                </a:solidFill>
                <a:latin typeface="Calibri Light" panose="020F0302020204030204" pitchFamily="34" charset="0"/>
              </a:rPr>
              <a:t> </a:t>
            </a:r>
          </a:p>
          <a:p>
            <a:pPr algn="just"/>
            <a:r>
              <a:rPr lang="en-US" altLang="en-US" sz="1600" b="1" dirty="0">
                <a:solidFill>
                  <a:schemeClr val="bg1"/>
                </a:solidFill>
                <a:latin typeface="Calibri Light" panose="020F0302020204030204" pitchFamily="34" charset="0"/>
              </a:rPr>
              <a:t>MENAISCO</a:t>
            </a:r>
            <a:r>
              <a:rPr lang="en-US" altLang="en-US" sz="1600" dirty="0">
                <a:solidFill>
                  <a:schemeClr val="bg1"/>
                </a:solidFill>
                <a:latin typeface="Calibri Light" panose="020F0302020204030204" pitchFamily="34" charset="0"/>
              </a:rPr>
              <a:t> recognizes that its managers and supervisors have primary responsibility for providing and maintaining a working environment that is safe and without risks to health. </a:t>
            </a:r>
          </a:p>
        </p:txBody>
      </p:sp>
    </p:spTree>
    <p:extLst>
      <p:ext uri="{BB962C8B-B14F-4D97-AF65-F5344CB8AC3E}">
        <p14:creationId xmlns:p14="http://schemas.microsoft.com/office/powerpoint/2010/main" xmlns="" val="3811998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Slide Title Comes Here</a:t>
            </a:r>
            <a:endParaRPr lang="en-US" dirty="0"/>
          </a:p>
        </p:txBody>
      </p:sp>
      <p:sp>
        <p:nvSpPr>
          <p:cNvPr id="5" name="Title 1"/>
          <p:cNvSpPr txBox="1">
            <a:spLocks/>
          </p:cNvSpPr>
          <p:nvPr/>
        </p:nvSpPr>
        <p:spPr>
          <a:xfrm>
            <a:off x="388269" y="333828"/>
            <a:ext cx="8596668"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What We Do   </a:t>
            </a:r>
            <a:endParaRPr lang="en-US" dirty="0">
              <a:solidFill>
                <a:schemeClr val="accent1"/>
              </a:solidFill>
              <a:latin typeface="Calibri" panose="020F0502020204030204" pitchFamily="34" charset="0"/>
            </a:endParaRPr>
          </a:p>
        </p:txBody>
      </p:sp>
      <p:sp>
        <p:nvSpPr>
          <p:cNvPr id="6" name="TextBox 5"/>
          <p:cNvSpPr txBox="1"/>
          <p:nvPr/>
        </p:nvSpPr>
        <p:spPr>
          <a:xfrm>
            <a:off x="405470" y="2500174"/>
            <a:ext cx="2770182" cy="2339102"/>
          </a:xfrm>
          <a:prstGeom prst="rect">
            <a:avLst/>
          </a:prstGeom>
          <a:noFill/>
        </p:spPr>
        <p:txBody>
          <a:bodyPr wrap="square" rtlCol="0">
            <a:spAutoFit/>
          </a:bodyPr>
          <a:lstStyle/>
          <a:p>
            <a:pPr marL="285750" indent="-285750">
              <a:spcAft>
                <a:spcPts val="1200"/>
              </a:spcAft>
              <a:buClr>
                <a:schemeClr val="accent1"/>
              </a:buClr>
              <a:buFont typeface="Wingdings" panose="05000000000000000000" pitchFamily="2" charset="2"/>
              <a:buChar char="Ø"/>
            </a:pPr>
            <a:r>
              <a:rPr lang="en-US" sz="1400" dirty="0" smtClean="0">
                <a:solidFill>
                  <a:schemeClr val="tx1">
                    <a:lumMod val="75000"/>
                    <a:lumOff val="25000"/>
                  </a:schemeClr>
                </a:solidFill>
                <a:latin typeface="Calibri Light" panose="020F0302020204030204" pitchFamily="34" charset="0"/>
              </a:rPr>
              <a:t>Engineering and design capacity for Power and Water, Civils and infrastructure.</a:t>
            </a:r>
          </a:p>
          <a:p>
            <a:pPr marL="285750" indent="-285750">
              <a:spcAft>
                <a:spcPts val="1200"/>
              </a:spcAft>
              <a:buClr>
                <a:schemeClr val="accent1"/>
              </a:buClr>
              <a:buFont typeface="Wingdings" panose="05000000000000000000" pitchFamily="2" charset="2"/>
              <a:buChar char="Ø"/>
            </a:pPr>
            <a:r>
              <a:rPr lang="en-US" sz="1400" dirty="0" smtClean="0">
                <a:solidFill>
                  <a:schemeClr val="tx1">
                    <a:lumMod val="75000"/>
                    <a:lumOff val="25000"/>
                  </a:schemeClr>
                </a:solidFill>
                <a:latin typeface="Calibri Light" panose="020F0302020204030204" pitchFamily="34" charset="0"/>
              </a:rPr>
              <a:t>Planning: Urban &amp; Transportation planning and design</a:t>
            </a:r>
          </a:p>
          <a:p>
            <a:pPr marL="285750" indent="-285750">
              <a:spcAft>
                <a:spcPts val="1200"/>
              </a:spcAft>
              <a:buClr>
                <a:schemeClr val="accent1"/>
              </a:buClr>
              <a:buFont typeface="Wingdings" panose="05000000000000000000" pitchFamily="2" charset="2"/>
              <a:buChar char="Ø"/>
            </a:pPr>
            <a:r>
              <a:rPr lang="en-US" sz="1400" dirty="0" smtClean="0">
                <a:solidFill>
                  <a:schemeClr val="tx1">
                    <a:lumMod val="75000"/>
                    <a:lumOff val="25000"/>
                  </a:schemeClr>
                </a:solidFill>
                <a:latin typeface="Calibri Light" panose="020F0302020204030204" pitchFamily="34" charset="0"/>
              </a:rPr>
              <a:t>Geomatics: Fully integrated surveying, mapping &amp; GIS solutions including applications</a:t>
            </a:r>
          </a:p>
        </p:txBody>
      </p:sp>
      <p:sp>
        <p:nvSpPr>
          <p:cNvPr id="7" name="Rounded Rectangle 6"/>
          <p:cNvSpPr/>
          <p:nvPr/>
        </p:nvSpPr>
        <p:spPr>
          <a:xfrm>
            <a:off x="587829" y="1624104"/>
            <a:ext cx="2397967" cy="808545"/>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Calibri Light" panose="020F0302020204030204" pitchFamily="34" charset="0"/>
            </a:endParaRPr>
          </a:p>
          <a:p>
            <a:pPr algn="ctr"/>
            <a:r>
              <a:rPr lang="en-US" sz="1400" b="1" dirty="0" smtClean="0">
                <a:solidFill>
                  <a:schemeClr val="tx1">
                    <a:lumMod val="65000"/>
                    <a:lumOff val="35000"/>
                  </a:schemeClr>
                </a:solidFill>
                <a:latin typeface="Calibri Light" panose="020F0302020204030204" pitchFamily="34" charset="0"/>
              </a:rPr>
              <a:t>Engineering </a:t>
            </a:r>
            <a:r>
              <a:rPr lang="en-US" sz="1400" b="1" dirty="0">
                <a:solidFill>
                  <a:schemeClr val="tx1">
                    <a:lumMod val="65000"/>
                    <a:lumOff val="35000"/>
                  </a:schemeClr>
                </a:solidFill>
                <a:latin typeface="Calibri Light" panose="020F0302020204030204" pitchFamily="34" charset="0"/>
              </a:rPr>
              <a:t>and Technical Support Services (</a:t>
            </a:r>
            <a:r>
              <a:rPr lang="en-US" sz="1400" b="1" dirty="0" smtClean="0">
                <a:solidFill>
                  <a:schemeClr val="tx1">
                    <a:lumMod val="65000"/>
                    <a:lumOff val="35000"/>
                  </a:schemeClr>
                </a:solidFill>
                <a:latin typeface="Calibri Light" panose="020F0302020204030204" pitchFamily="34" charset="0"/>
              </a:rPr>
              <a:t>E&amp;TS</a:t>
            </a:r>
            <a:r>
              <a:rPr lang="en-US" sz="1400" b="1" dirty="0">
                <a:solidFill>
                  <a:schemeClr val="tx1">
                    <a:lumMod val="65000"/>
                    <a:lumOff val="35000"/>
                  </a:schemeClr>
                </a:solidFill>
                <a:latin typeface="Calibri Light" panose="020F0302020204030204" pitchFamily="34" charset="0"/>
              </a:rPr>
              <a:t>)</a:t>
            </a:r>
          </a:p>
          <a:p>
            <a:pPr algn="ctr"/>
            <a:endParaRPr lang="en-US" b="1" dirty="0">
              <a:latin typeface="Calibri Light" panose="020F0302020204030204" pitchFamily="34" charset="0"/>
            </a:endParaRPr>
          </a:p>
        </p:txBody>
      </p:sp>
      <p:sp>
        <p:nvSpPr>
          <p:cNvPr id="8" name="TextBox 7"/>
          <p:cNvSpPr txBox="1"/>
          <p:nvPr/>
        </p:nvSpPr>
        <p:spPr>
          <a:xfrm>
            <a:off x="3342309" y="2554159"/>
            <a:ext cx="2596896" cy="1538883"/>
          </a:xfrm>
          <a:prstGeom prst="rect">
            <a:avLst/>
          </a:prstGeom>
          <a:noFill/>
        </p:spPr>
        <p:txBody>
          <a:bodyPr wrap="square" rtlCol="0">
            <a:spAutoFit/>
          </a:bodyPr>
          <a:lstStyle/>
          <a:p>
            <a:pPr marL="285750" indent="-285750">
              <a:spcAft>
                <a:spcPts val="1200"/>
              </a:spcAft>
              <a:buClr>
                <a:schemeClr val="accent1"/>
              </a:buClr>
              <a:buFont typeface="Wingdings" panose="05000000000000000000" pitchFamily="2" charset="2"/>
              <a:buChar char="Ø"/>
            </a:pPr>
            <a:r>
              <a:rPr lang="en-US" sz="1400" dirty="0" smtClean="0">
                <a:solidFill>
                  <a:schemeClr val="tx1">
                    <a:lumMod val="75000"/>
                    <a:lumOff val="25000"/>
                  </a:schemeClr>
                </a:solidFill>
                <a:latin typeface="Calibri Light" panose="020F0302020204030204" pitchFamily="34" charset="0"/>
              </a:rPr>
              <a:t>Management and execution capacity across a Project Life Cycle, from construction and commissioning to operations and maintenance.</a:t>
            </a:r>
          </a:p>
          <a:p>
            <a:endParaRPr lang="en-US" sz="1400" dirty="0">
              <a:solidFill>
                <a:schemeClr val="tx1">
                  <a:lumMod val="75000"/>
                  <a:lumOff val="25000"/>
                </a:schemeClr>
              </a:solidFill>
              <a:latin typeface="Calibri Light" panose="020F0302020204030204" pitchFamily="34" charset="0"/>
            </a:endParaRPr>
          </a:p>
        </p:txBody>
      </p:sp>
      <p:sp>
        <p:nvSpPr>
          <p:cNvPr id="9" name="Rounded Rectangle 8"/>
          <p:cNvSpPr/>
          <p:nvPr/>
        </p:nvSpPr>
        <p:spPr>
          <a:xfrm>
            <a:off x="3433665" y="1624104"/>
            <a:ext cx="2397968" cy="808545"/>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lumMod val="65000"/>
                  <a:lumOff val="35000"/>
                </a:schemeClr>
              </a:solidFill>
              <a:latin typeface="Calibri Light" panose="020F0302020204030204" pitchFamily="34" charset="0"/>
            </a:endParaRPr>
          </a:p>
          <a:p>
            <a:pPr algn="ctr"/>
            <a:r>
              <a:rPr lang="en-US" sz="1400" b="1" dirty="0" smtClean="0">
                <a:solidFill>
                  <a:schemeClr val="tx1">
                    <a:lumMod val="65000"/>
                    <a:lumOff val="35000"/>
                  </a:schemeClr>
                </a:solidFill>
                <a:latin typeface="Calibri Light" panose="020F0302020204030204" pitchFamily="34" charset="0"/>
              </a:rPr>
              <a:t>Project </a:t>
            </a:r>
            <a:r>
              <a:rPr lang="en-US" sz="1400" b="1" dirty="0">
                <a:solidFill>
                  <a:schemeClr val="tx1">
                    <a:lumMod val="65000"/>
                    <a:lumOff val="35000"/>
                  </a:schemeClr>
                </a:solidFill>
                <a:latin typeface="Calibri Light" panose="020F0302020204030204" pitchFamily="34" charset="0"/>
              </a:rPr>
              <a:t>and Construction Management Services (PMC)</a:t>
            </a:r>
          </a:p>
          <a:p>
            <a:pPr algn="ctr"/>
            <a:endParaRPr lang="en-US" sz="1600" b="1" dirty="0">
              <a:latin typeface="Calibri Light" panose="020F0302020204030204" pitchFamily="34" charset="0"/>
            </a:endParaRPr>
          </a:p>
        </p:txBody>
      </p:sp>
      <p:sp>
        <p:nvSpPr>
          <p:cNvPr id="10" name="TextBox 9"/>
          <p:cNvSpPr txBox="1"/>
          <p:nvPr/>
        </p:nvSpPr>
        <p:spPr>
          <a:xfrm>
            <a:off x="6200096" y="2583732"/>
            <a:ext cx="2826261" cy="2800767"/>
          </a:xfrm>
          <a:prstGeom prst="rect">
            <a:avLst/>
          </a:prstGeom>
          <a:noFill/>
        </p:spPr>
        <p:txBody>
          <a:bodyPr wrap="square" rtlCol="0">
            <a:spAutoFit/>
          </a:bodyPr>
          <a:lstStyle/>
          <a:p>
            <a:pPr marL="285750" indent="-285750">
              <a:spcAft>
                <a:spcPts val="1200"/>
              </a:spcAft>
              <a:buClr>
                <a:schemeClr val="accent1"/>
              </a:buClr>
              <a:buFont typeface="Wingdings" panose="05000000000000000000" pitchFamily="2" charset="2"/>
              <a:buChar char="Ø"/>
            </a:pPr>
            <a:r>
              <a:rPr lang="en-US" sz="1400" dirty="0" smtClean="0">
                <a:solidFill>
                  <a:schemeClr val="tx1">
                    <a:lumMod val="75000"/>
                    <a:lumOff val="25000"/>
                  </a:schemeClr>
                </a:solidFill>
                <a:latin typeface="Calibri Light" panose="020F0302020204030204" pitchFamily="34" charset="0"/>
              </a:rPr>
              <a:t>Plant commissioning</a:t>
            </a:r>
          </a:p>
          <a:p>
            <a:pPr marL="285750" indent="-285750">
              <a:spcAft>
                <a:spcPts val="1200"/>
              </a:spcAft>
              <a:buClr>
                <a:schemeClr val="accent1"/>
              </a:buClr>
              <a:buFont typeface="Wingdings" panose="05000000000000000000" pitchFamily="2" charset="2"/>
              <a:buChar char="Ø"/>
            </a:pPr>
            <a:r>
              <a:rPr lang="en-US" sz="1400" dirty="0" smtClean="0">
                <a:solidFill>
                  <a:schemeClr val="tx1">
                    <a:lumMod val="75000"/>
                    <a:lumOff val="25000"/>
                  </a:schemeClr>
                </a:solidFill>
                <a:latin typeface="Calibri Light" panose="020F0302020204030204" pitchFamily="34" charset="0"/>
              </a:rPr>
              <a:t>Maintenance and outages support staffing of Engineering and technical teams.</a:t>
            </a:r>
          </a:p>
          <a:p>
            <a:pPr marL="285750" indent="-285750">
              <a:spcAft>
                <a:spcPts val="1200"/>
              </a:spcAft>
              <a:buClr>
                <a:schemeClr val="accent1"/>
              </a:buClr>
              <a:buFont typeface="Wingdings" panose="05000000000000000000" pitchFamily="2" charset="2"/>
              <a:buChar char="Ø"/>
            </a:pPr>
            <a:r>
              <a:rPr lang="en-US" sz="1400" dirty="0" smtClean="0">
                <a:solidFill>
                  <a:schemeClr val="tx1">
                    <a:lumMod val="75000"/>
                    <a:lumOff val="25000"/>
                  </a:schemeClr>
                </a:solidFill>
                <a:latin typeface="Calibri Light" panose="020F0302020204030204" pitchFamily="34" charset="0"/>
              </a:rPr>
              <a:t>Plant Operation</a:t>
            </a:r>
          </a:p>
          <a:p>
            <a:pPr marL="285750" indent="-285750">
              <a:spcAft>
                <a:spcPts val="1200"/>
              </a:spcAft>
              <a:buClr>
                <a:schemeClr val="accent1"/>
              </a:buClr>
              <a:buFont typeface="Wingdings" panose="05000000000000000000" pitchFamily="2" charset="2"/>
              <a:buChar char="Ø"/>
            </a:pPr>
            <a:r>
              <a:rPr lang="en-US" sz="1400" dirty="0" smtClean="0">
                <a:solidFill>
                  <a:schemeClr val="tx1">
                    <a:lumMod val="75000"/>
                    <a:lumOff val="25000"/>
                  </a:schemeClr>
                </a:solidFill>
                <a:latin typeface="Calibri Light" panose="020F0302020204030204" pitchFamily="34" charset="0"/>
              </a:rPr>
              <a:t>Instruments calibration</a:t>
            </a:r>
          </a:p>
          <a:p>
            <a:pPr marL="285750" indent="-285750">
              <a:spcAft>
                <a:spcPts val="1200"/>
              </a:spcAft>
              <a:buClr>
                <a:schemeClr val="accent1"/>
              </a:buClr>
              <a:buFont typeface="Wingdings" panose="05000000000000000000" pitchFamily="2" charset="2"/>
              <a:buChar char="Ø"/>
            </a:pPr>
            <a:r>
              <a:rPr lang="en-US" sz="1400" dirty="0" smtClean="0">
                <a:solidFill>
                  <a:schemeClr val="tx1">
                    <a:lumMod val="75000"/>
                    <a:lumOff val="25000"/>
                  </a:schemeClr>
                </a:solidFill>
                <a:latin typeface="Calibri Light" panose="020F0302020204030204" pitchFamily="34" charset="0"/>
              </a:rPr>
              <a:t>Switchyard and Substation  testing and commissioning</a:t>
            </a:r>
          </a:p>
          <a:p>
            <a:pPr marL="285750" lvl="1" indent="-285750">
              <a:spcAft>
                <a:spcPts val="1200"/>
              </a:spcAft>
              <a:buClr>
                <a:schemeClr val="accent1"/>
              </a:buClr>
              <a:buFont typeface="Wingdings" panose="05000000000000000000" pitchFamily="2" charset="2"/>
              <a:buChar char="Ø"/>
            </a:pPr>
            <a:r>
              <a:rPr lang="en-US" sz="1400" dirty="0" smtClean="0">
                <a:solidFill>
                  <a:schemeClr val="tx1">
                    <a:lumMod val="75000"/>
                    <a:lumOff val="25000"/>
                  </a:schemeClr>
                </a:solidFill>
                <a:latin typeface="Calibri Light" panose="020F0302020204030204" pitchFamily="34" charset="0"/>
              </a:rPr>
              <a:t>Warranty Service Packages</a:t>
            </a:r>
          </a:p>
        </p:txBody>
      </p:sp>
      <p:sp>
        <p:nvSpPr>
          <p:cNvPr id="11" name="Rounded Rectangle 10"/>
          <p:cNvSpPr/>
          <p:nvPr/>
        </p:nvSpPr>
        <p:spPr>
          <a:xfrm>
            <a:off x="6279502" y="1602333"/>
            <a:ext cx="2457580" cy="825798"/>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lumMod val="65000"/>
                  <a:lumOff val="35000"/>
                </a:schemeClr>
              </a:solidFill>
              <a:latin typeface="Calibri Light" panose="020F0302020204030204" pitchFamily="34" charset="0"/>
            </a:endParaRPr>
          </a:p>
          <a:p>
            <a:pPr algn="ctr"/>
            <a:r>
              <a:rPr lang="en-US" sz="1600" b="1" dirty="0" smtClean="0">
                <a:solidFill>
                  <a:schemeClr val="tx1">
                    <a:lumMod val="65000"/>
                    <a:lumOff val="35000"/>
                  </a:schemeClr>
                </a:solidFill>
                <a:latin typeface="Calibri Light" panose="020F0302020204030204" pitchFamily="34" charset="0"/>
              </a:rPr>
              <a:t>Engineering &amp; Field Services </a:t>
            </a:r>
            <a:r>
              <a:rPr lang="en-US" sz="1600" b="1" dirty="0">
                <a:solidFill>
                  <a:schemeClr val="tx1">
                    <a:lumMod val="65000"/>
                    <a:lumOff val="35000"/>
                  </a:schemeClr>
                </a:solidFill>
                <a:latin typeface="Calibri Light" panose="020F0302020204030204" pitchFamily="34" charset="0"/>
              </a:rPr>
              <a:t>(</a:t>
            </a:r>
            <a:r>
              <a:rPr lang="en-US" sz="1600" b="1" dirty="0" smtClean="0">
                <a:solidFill>
                  <a:schemeClr val="tx1">
                    <a:lumMod val="65000"/>
                    <a:lumOff val="35000"/>
                  </a:schemeClr>
                </a:solidFill>
                <a:latin typeface="Calibri Light" panose="020F0302020204030204" pitchFamily="34" charset="0"/>
              </a:rPr>
              <a:t>E&amp;FS</a:t>
            </a:r>
            <a:r>
              <a:rPr lang="en-US" sz="1600" b="1" dirty="0">
                <a:solidFill>
                  <a:schemeClr val="tx1">
                    <a:lumMod val="65000"/>
                    <a:lumOff val="35000"/>
                  </a:schemeClr>
                </a:solidFill>
                <a:latin typeface="Calibri Light" panose="020F0302020204030204" pitchFamily="34" charset="0"/>
              </a:rPr>
              <a:t>)</a:t>
            </a:r>
          </a:p>
          <a:p>
            <a:pPr algn="ctr"/>
            <a:endParaRPr lang="en-US" b="1" dirty="0">
              <a:latin typeface="Calibri Light" panose="020F0302020204030204" pitchFamily="34" charset="0"/>
            </a:endParaRPr>
          </a:p>
        </p:txBody>
      </p:sp>
    </p:spTree>
    <p:extLst>
      <p:ext uri="{BB962C8B-B14F-4D97-AF65-F5344CB8AC3E}">
        <p14:creationId xmlns:p14="http://schemas.microsoft.com/office/powerpoint/2010/main" xmlns="" val="3742775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4221" y="906962"/>
            <a:ext cx="5819034" cy="5300792"/>
            <a:chOff x="353847" y="1498600"/>
            <a:chExt cx="5819034" cy="5300792"/>
          </a:xfrm>
        </p:grpSpPr>
        <p:grpSp>
          <p:nvGrpSpPr>
            <p:cNvPr id="13" name="Group 12"/>
            <p:cNvGrpSpPr/>
            <p:nvPr/>
          </p:nvGrpSpPr>
          <p:grpSpPr>
            <a:xfrm>
              <a:off x="353847" y="1498600"/>
              <a:ext cx="4736123" cy="4800600"/>
              <a:chOff x="1905000" y="1828800"/>
              <a:chExt cx="4736123" cy="4800600"/>
            </a:xfrm>
          </p:grpSpPr>
          <p:sp>
            <p:nvSpPr>
              <p:cNvPr id="21" name="Freeform 304"/>
              <p:cNvSpPr>
                <a:spLocks/>
              </p:cNvSpPr>
              <p:nvPr/>
            </p:nvSpPr>
            <p:spPr bwMode="auto">
              <a:xfrm>
                <a:off x="1905000" y="3739759"/>
                <a:ext cx="339871" cy="279570"/>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7F7F7F"/>
              </a:solidFill>
              <a:ln w="9525">
                <a:solidFill>
                  <a:srgbClr val="7F7F7F"/>
                </a:solidFill>
                <a:round/>
                <a:headEnd/>
                <a:tailEnd/>
              </a:ln>
            </p:spPr>
            <p:txBody>
              <a:bodyPr/>
              <a:lstStyle/>
              <a:p>
                <a:endParaRPr lang="en-GB" sz="1050" dirty="0"/>
              </a:p>
            </p:txBody>
          </p:sp>
          <p:sp>
            <p:nvSpPr>
              <p:cNvPr id="22" name="Freeform 305"/>
              <p:cNvSpPr>
                <a:spLocks/>
              </p:cNvSpPr>
              <p:nvPr/>
            </p:nvSpPr>
            <p:spPr bwMode="auto">
              <a:xfrm>
                <a:off x="1923274" y="2599612"/>
                <a:ext cx="687046" cy="802761"/>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7F7F7F"/>
              </a:solidFill>
              <a:ln w="9525">
                <a:solidFill>
                  <a:srgbClr val="7F7F7F"/>
                </a:solidFill>
                <a:round/>
                <a:headEnd/>
                <a:tailEnd/>
              </a:ln>
            </p:spPr>
            <p:txBody>
              <a:bodyPr/>
              <a:lstStyle/>
              <a:p>
                <a:endParaRPr lang="en-GB" sz="1050" dirty="0"/>
              </a:p>
            </p:txBody>
          </p:sp>
          <p:sp>
            <p:nvSpPr>
              <p:cNvPr id="23" name="Freeform 310"/>
              <p:cNvSpPr>
                <a:spLocks/>
              </p:cNvSpPr>
              <p:nvPr/>
            </p:nvSpPr>
            <p:spPr bwMode="auto">
              <a:xfrm>
                <a:off x="1937894" y="2539702"/>
                <a:ext cx="471430" cy="44731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7F7F7F"/>
              </a:solidFill>
              <a:ln w="9525">
                <a:solidFill>
                  <a:srgbClr val="7F7F7F"/>
                </a:solidFill>
                <a:round/>
                <a:headEnd/>
                <a:tailEnd/>
              </a:ln>
            </p:spPr>
            <p:txBody>
              <a:bodyPr/>
              <a:lstStyle/>
              <a:p>
                <a:endParaRPr lang="en-GB" sz="1050" dirty="0"/>
              </a:p>
            </p:txBody>
          </p:sp>
          <p:sp>
            <p:nvSpPr>
              <p:cNvPr id="24" name="Freeform 311"/>
              <p:cNvSpPr>
                <a:spLocks/>
              </p:cNvSpPr>
              <p:nvPr/>
            </p:nvSpPr>
            <p:spPr bwMode="auto">
              <a:xfrm>
                <a:off x="1959821" y="3538164"/>
                <a:ext cx="142524" cy="11981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7F7F7F"/>
              </a:solidFill>
              <a:ln w="9525">
                <a:solidFill>
                  <a:srgbClr val="7F7F7F"/>
                </a:solidFill>
                <a:round/>
                <a:headEnd/>
                <a:tailEnd/>
              </a:ln>
            </p:spPr>
            <p:txBody>
              <a:bodyPr/>
              <a:lstStyle/>
              <a:p>
                <a:endParaRPr lang="en-GB" sz="1050" dirty="0"/>
              </a:p>
            </p:txBody>
          </p:sp>
          <p:sp>
            <p:nvSpPr>
              <p:cNvPr id="25" name="Freeform 259"/>
              <p:cNvSpPr>
                <a:spLocks/>
              </p:cNvSpPr>
              <p:nvPr/>
            </p:nvSpPr>
            <p:spPr bwMode="auto">
              <a:xfrm>
                <a:off x="5354852" y="5087775"/>
                <a:ext cx="383724" cy="870657"/>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7F7F7F"/>
              </a:solidFill>
              <a:ln w="9525">
                <a:solidFill>
                  <a:srgbClr val="7F7F7F"/>
                </a:solidFill>
                <a:round/>
                <a:headEnd/>
                <a:tailEnd/>
              </a:ln>
            </p:spPr>
            <p:txBody>
              <a:bodyPr/>
              <a:lstStyle/>
              <a:p>
                <a:endParaRPr lang="en-GB" sz="1050" dirty="0"/>
              </a:p>
            </p:txBody>
          </p:sp>
          <p:sp>
            <p:nvSpPr>
              <p:cNvPr id="26" name="Rectangle 283"/>
              <p:cNvSpPr>
                <a:spLocks noChangeArrowheads="1"/>
              </p:cNvSpPr>
              <p:nvPr/>
            </p:nvSpPr>
            <p:spPr bwMode="auto">
              <a:xfrm>
                <a:off x="4909002" y="2435862"/>
                <a:ext cx="0" cy="7989"/>
              </a:xfrm>
              <a:prstGeom prst="rect">
                <a:avLst/>
              </a:prstGeom>
              <a:noFill/>
              <a:ln w="9525">
                <a:solidFill>
                  <a:srgbClr val="7F7F7F"/>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eaLnBrk="1" hangingPunct="1">
                  <a:spcBef>
                    <a:spcPct val="15000"/>
                  </a:spcBef>
                </a:pPr>
                <a:endParaRPr lang="en-US" altLang="en-US" sz="1050" dirty="0"/>
              </a:p>
            </p:txBody>
          </p:sp>
          <p:sp>
            <p:nvSpPr>
              <p:cNvPr id="27" name="Freeform 285"/>
              <p:cNvSpPr>
                <a:spLocks/>
              </p:cNvSpPr>
              <p:nvPr/>
            </p:nvSpPr>
            <p:spPr bwMode="auto">
              <a:xfrm>
                <a:off x="4883422" y="1852764"/>
                <a:ext cx="416612" cy="367433"/>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7F7F7F"/>
              </a:solidFill>
              <a:ln w="9525">
                <a:solidFill>
                  <a:srgbClr val="7F7F7F"/>
                </a:solidFill>
                <a:round/>
                <a:headEnd/>
                <a:tailEnd/>
              </a:ln>
            </p:spPr>
            <p:txBody>
              <a:bodyPr/>
              <a:lstStyle/>
              <a:p>
                <a:endParaRPr lang="en-GB" sz="1050" dirty="0"/>
              </a:p>
            </p:txBody>
          </p:sp>
          <p:sp>
            <p:nvSpPr>
              <p:cNvPr id="28" name="Freeform 286"/>
              <p:cNvSpPr>
                <a:spLocks/>
              </p:cNvSpPr>
              <p:nvPr/>
            </p:nvSpPr>
            <p:spPr bwMode="auto">
              <a:xfrm>
                <a:off x="4828604" y="2144313"/>
                <a:ext cx="292361" cy="291549"/>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7F7F7F"/>
              </a:solidFill>
              <a:ln w="9525">
                <a:solidFill>
                  <a:srgbClr val="7F7F7F"/>
                </a:solidFill>
                <a:round/>
                <a:headEnd/>
                <a:tailEnd/>
              </a:ln>
            </p:spPr>
            <p:txBody>
              <a:bodyPr/>
              <a:lstStyle/>
              <a:p>
                <a:endParaRPr lang="en-GB" sz="1050" dirty="0"/>
              </a:p>
            </p:txBody>
          </p:sp>
          <p:sp>
            <p:nvSpPr>
              <p:cNvPr id="29" name="Freeform 287"/>
              <p:cNvSpPr>
                <a:spLocks/>
              </p:cNvSpPr>
              <p:nvPr/>
            </p:nvSpPr>
            <p:spPr bwMode="auto">
              <a:xfrm>
                <a:off x="4828604" y="2144313"/>
                <a:ext cx="292361" cy="291549"/>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noFill/>
              <a:ln w="9525">
                <a:solidFill>
                  <a:srgbClr val="7F7F7F"/>
                </a:solidFill>
                <a:round/>
                <a:headEnd/>
                <a:tailEnd/>
              </a:ln>
            </p:spPr>
            <p:txBody>
              <a:bodyPr/>
              <a:lstStyle/>
              <a:p>
                <a:endParaRPr lang="en-GB" sz="1050" dirty="0"/>
              </a:p>
            </p:txBody>
          </p:sp>
          <p:sp>
            <p:nvSpPr>
              <p:cNvPr id="30" name="Freeform 288"/>
              <p:cNvSpPr>
                <a:spLocks/>
              </p:cNvSpPr>
              <p:nvPr/>
            </p:nvSpPr>
            <p:spPr bwMode="auto">
              <a:xfrm>
                <a:off x="5840903" y="2695465"/>
                <a:ext cx="274086" cy="195697"/>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008000"/>
              </a:solidFill>
              <a:ln w="9525">
                <a:solidFill>
                  <a:schemeClr val="accent1">
                    <a:lumMod val="60000"/>
                    <a:lumOff val="40000"/>
                  </a:schemeClr>
                </a:solidFill>
                <a:round/>
                <a:headEnd/>
                <a:tailEnd/>
              </a:ln>
            </p:spPr>
            <p:txBody>
              <a:bodyPr/>
              <a:lstStyle/>
              <a:p>
                <a:endParaRPr lang="en-GB" sz="1050" dirty="0"/>
              </a:p>
            </p:txBody>
          </p:sp>
          <p:sp>
            <p:nvSpPr>
              <p:cNvPr id="31" name="Freeform 289"/>
              <p:cNvSpPr>
                <a:spLocks/>
              </p:cNvSpPr>
              <p:nvPr/>
            </p:nvSpPr>
            <p:spPr bwMode="auto">
              <a:xfrm>
                <a:off x="5881101" y="2771347"/>
                <a:ext cx="431232" cy="547158"/>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95B3D7"/>
              </a:solidFill>
              <a:ln w="9525">
                <a:solidFill>
                  <a:schemeClr val="bg1">
                    <a:lumMod val="50000"/>
                  </a:schemeClr>
                </a:solidFill>
                <a:round/>
                <a:headEnd/>
                <a:tailEnd/>
              </a:ln>
            </p:spPr>
            <p:txBody>
              <a:bodyPr/>
              <a:lstStyle/>
              <a:p>
                <a:endParaRPr lang="en-GB" sz="1050" dirty="0"/>
              </a:p>
            </p:txBody>
          </p:sp>
          <p:sp>
            <p:nvSpPr>
              <p:cNvPr id="32" name="Freeform 290"/>
              <p:cNvSpPr>
                <a:spLocks/>
              </p:cNvSpPr>
              <p:nvPr/>
            </p:nvSpPr>
            <p:spPr bwMode="auto">
              <a:xfrm>
                <a:off x="5340235" y="3122804"/>
                <a:ext cx="610304" cy="415361"/>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accent1">
                  <a:lumMod val="60000"/>
                  <a:lumOff val="40000"/>
                </a:schemeClr>
              </a:solidFill>
              <a:ln w="9525">
                <a:solidFill>
                  <a:schemeClr val="accent3">
                    <a:lumMod val="50000"/>
                  </a:schemeClr>
                </a:solidFill>
                <a:round/>
                <a:headEnd/>
                <a:tailEnd/>
              </a:ln>
            </p:spPr>
            <p:txBody>
              <a:bodyPr/>
              <a:lstStyle/>
              <a:p>
                <a:endParaRPr lang="en-GB" sz="1050" dirty="0"/>
              </a:p>
            </p:txBody>
          </p:sp>
          <p:sp>
            <p:nvSpPr>
              <p:cNvPr id="33" name="Freeform 291"/>
              <p:cNvSpPr>
                <a:spLocks/>
              </p:cNvSpPr>
              <p:nvPr/>
            </p:nvSpPr>
            <p:spPr bwMode="auto">
              <a:xfrm>
                <a:off x="4909002" y="2220195"/>
                <a:ext cx="1132897" cy="1062363"/>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008000"/>
              </a:solidFill>
              <a:ln w="9525">
                <a:solidFill>
                  <a:srgbClr val="008000"/>
                </a:solidFill>
                <a:round/>
                <a:headEnd/>
                <a:tailEnd/>
              </a:ln>
            </p:spPr>
            <p:txBody>
              <a:bodyPr/>
              <a:lstStyle/>
              <a:p>
                <a:endParaRPr lang="en-GB" sz="1050" dirty="0"/>
              </a:p>
            </p:txBody>
          </p:sp>
          <p:sp>
            <p:nvSpPr>
              <p:cNvPr id="34" name="Freeform 292"/>
              <p:cNvSpPr>
                <a:spLocks/>
              </p:cNvSpPr>
              <p:nvPr/>
            </p:nvSpPr>
            <p:spPr bwMode="auto">
              <a:xfrm>
                <a:off x="5881101" y="2891162"/>
                <a:ext cx="179071" cy="231642"/>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008000"/>
              </a:solidFill>
              <a:ln w="9525">
                <a:solidFill>
                  <a:srgbClr val="008000"/>
                </a:solidFill>
                <a:round/>
                <a:headEnd/>
                <a:tailEnd/>
              </a:ln>
            </p:spPr>
            <p:txBody>
              <a:bodyPr/>
              <a:lstStyle/>
              <a:p>
                <a:endParaRPr lang="en-GB" sz="1050" dirty="0"/>
              </a:p>
            </p:txBody>
          </p:sp>
          <p:sp>
            <p:nvSpPr>
              <p:cNvPr id="35" name="Freeform 293"/>
              <p:cNvSpPr>
                <a:spLocks/>
              </p:cNvSpPr>
              <p:nvPr/>
            </p:nvSpPr>
            <p:spPr bwMode="auto">
              <a:xfrm>
                <a:off x="5102692" y="1828800"/>
                <a:ext cx="573757" cy="631028"/>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008000"/>
              </a:solidFill>
              <a:ln w="9525">
                <a:solidFill>
                  <a:schemeClr val="bg1">
                    <a:lumMod val="50000"/>
                  </a:schemeClr>
                </a:solidFill>
                <a:round/>
                <a:headEnd/>
                <a:tailEnd/>
              </a:ln>
            </p:spPr>
            <p:txBody>
              <a:bodyPr/>
              <a:lstStyle/>
              <a:p>
                <a:endParaRPr lang="en-GB" sz="1050" dirty="0"/>
              </a:p>
            </p:txBody>
          </p:sp>
          <p:sp>
            <p:nvSpPr>
              <p:cNvPr id="36" name="Freeform 303"/>
              <p:cNvSpPr>
                <a:spLocks/>
              </p:cNvSpPr>
              <p:nvPr/>
            </p:nvSpPr>
            <p:spPr bwMode="auto">
              <a:xfrm>
                <a:off x="2023681" y="3538164"/>
                <a:ext cx="434885" cy="355453"/>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7F7F7F"/>
              </a:solidFill>
              <a:ln w="9525">
                <a:solidFill>
                  <a:srgbClr val="7F7F7F"/>
                </a:solidFill>
                <a:round/>
                <a:headEnd/>
                <a:tailEnd/>
              </a:ln>
            </p:spPr>
            <p:txBody>
              <a:bodyPr/>
              <a:lstStyle/>
              <a:p>
                <a:endParaRPr lang="en-GB" sz="1050" dirty="0"/>
              </a:p>
            </p:txBody>
          </p:sp>
          <p:sp>
            <p:nvSpPr>
              <p:cNvPr id="37" name="Freeform 306"/>
              <p:cNvSpPr>
                <a:spLocks/>
              </p:cNvSpPr>
              <p:nvPr/>
            </p:nvSpPr>
            <p:spPr bwMode="auto">
              <a:xfrm>
                <a:off x="4287738" y="2276829"/>
                <a:ext cx="650501" cy="686943"/>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008000"/>
              </a:solidFill>
              <a:ln w="9525">
                <a:solidFill>
                  <a:schemeClr val="accent1">
                    <a:lumMod val="40000"/>
                    <a:lumOff val="60000"/>
                  </a:schemeClr>
                </a:solidFill>
                <a:round/>
                <a:headEnd/>
                <a:tailEnd/>
              </a:ln>
            </p:spPr>
            <p:txBody>
              <a:bodyPr/>
              <a:lstStyle/>
              <a:p>
                <a:endParaRPr lang="en-GB" sz="1050" dirty="0"/>
              </a:p>
            </p:txBody>
          </p:sp>
          <p:sp>
            <p:nvSpPr>
              <p:cNvPr id="38" name="Freeform 307"/>
              <p:cNvSpPr>
                <a:spLocks/>
              </p:cNvSpPr>
              <p:nvPr/>
            </p:nvSpPr>
            <p:spPr bwMode="auto">
              <a:xfrm>
                <a:off x="3399694" y="2144313"/>
                <a:ext cx="942861" cy="978491"/>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7F7F7F"/>
              </a:solidFill>
              <a:ln w="9525">
                <a:solidFill>
                  <a:srgbClr val="7F7F7F"/>
                </a:solidFill>
                <a:round/>
                <a:headEnd/>
                <a:tailEnd/>
              </a:ln>
            </p:spPr>
            <p:txBody>
              <a:bodyPr/>
              <a:lstStyle/>
              <a:p>
                <a:endParaRPr lang="en-GB" sz="1050" dirty="0"/>
              </a:p>
            </p:txBody>
          </p:sp>
          <p:sp>
            <p:nvSpPr>
              <p:cNvPr id="39" name="Freeform 308"/>
              <p:cNvSpPr>
                <a:spLocks/>
              </p:cNvSpPr>
              <p:nvPr/>
            </p:nvSpPr>
            <p:spPr bwMode="auto">
              <a:xfrm>
                <a:off x="3308331" y="1852764"/>
                <a:ext cx="237544" cy="487248"/>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lumMod val="50000"/>
                </a:schemeClr>
              </a:solidFill>
              <a:ln w="9525">
                <a:solidFill>
                  <a:srgbClr val="7F7F7F"/>
                </a:solidFill>
                <a:round/>
                <a:headEnd/>
                <a:tailEnd/>
              </a:ln>
            </p:spPr>
            <p:txBody>
              <a:bodyPr/>
              <a:lstStyle/>
              <a:p>
                <a:endParaRPr lang="en-GB" sz="1050" dirty="0"/>
              </a:p>
            </p:txBody>
          </p:sp>
          <p:sp>
            <p:nvSpPr>
              <p:cNvPr id="40" name="Freeform 309"/>
              <p:cNvSpPr>
                <a:spLocks/>
              </p:cNvSpPr>
              <p:nvPr/>
            </p:nvSpPr>
            <p:spPr bwMode="auto">
              <a:xfrm>
                <a:off x="2142545" y="1968586"/>
                <a:ext cx="683391" cy="571119"/>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7F7F7F"/>
              </a:solidFill>
              <a:ln w="9525">
                <a:solidFill>
                  <a:srgbClr val="7F7F7F"/>
                </a:solidFill>
                <a:round/>
                <a:headEnd/>
                <a:tailEnd/>
              </a:ln>
            </p:spPr>
            <p:txBody>
              <a:bodyPr/>
              <a:lstStyle/>
              <a:p>
                <a:endParaRPr lang="en-GB" sz="1050" dirty="0"/>
              </a:p>
            </p:txBody>
          </p:sp>
          <p:sp>
            <p:nvSpPr>
              <p:cNvPr id="41" name="Freeform 312"/>
              <p:cNvSpPr>
                <a:spLocks/>
              </p:cNvSpPr>
              <p:nvPr/>
            </p:nvSpPr>
            <p:spPr bwMode="auto">
              <a:xfrm>
                <a:off x="4145214" y="2855218"/>
                <a:ext cx="935553" cy="1254068"/>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7F7F7F"/>
              </a:solidFill>
              <a:ln w="9525">
                <a:solidFill>
                  <a:srgbClr val="7F7F7F"/>
                </a:solidFill>
                <a:round/>
                <a:headEnd/>
                <a:tailEnd/>
              </a:ln>
            </p:spPr>
            <p:txBody>
              <a:bodyPr/>
              <a:lstStyle/>
              <a:p>
                <a:endParaRPr lang="en-GB" sz="1050" dirty="0"/>
              </a:p>
            </p:txBody>
          </p:sp>
          <p:sp>
            <p:nvSpPr>
              <p:cNvPr id="42" name="Freeform 313"/>
              <p:cNvSpPr>
                <a:spLocks/>
              </p:cNvSpPr>
              <p:nvPr/>
            </p:nvSpPr>
            <p:spPr bwMode="auto">
              <a:xfrm>
                <a:off x="2409322" y="3677950"/>
                <a:ext cx="343523" cy="371425"/>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7F7F7F"/>
              </a:solidFill>
              <a:ln w="9525">
                <a:solidFill>
                  <a:srgbClr val="7F7F7F"/>
                </a:solidFill>
                <a:round/>
                <a:headEnd/>
                <a:tailEnd/>
              </a:ln>
            </p:spPr>
            <p:txBody>
              <a:bodyPr/>
              <a:lstStyle/>
              <a:p>
                <a:endParaRPr lang="en-GB" sz="1050" dirty="0"/>
              </a:p>
            </p:txBody>
          </p:sp>
          <p:sp>
            <p:nvSpPr>
              <p:cNvPr id="43" name="Freeform 314"/>
              <p:cNvSpPr>
                <a:spLocks/>
              </p:cNvSpPr>
              <p:nvPr/>
            </p:nvSpPr>
            <p:spPr bwMode="auto">
              <a:xfrm>
                <a:off x="2233907" y="3817734"/>
                <a:ext cx="244854" cy="231642"/>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7F7F7F"/>
              </a:solidFill>
              <a:ln w="9525">
                <a:solidFill>
                  <a:srgbClr val="7F7F7F"/>
                </a:solidFill>
                <a:round/>
                <a:headEnd/>
                <a:tailEnd/>
              </a:ln>
            </p:spPr>
            <p:txBody>
              <a:bodyPr/>
              <a:lstStyle/>
              <a:p>
                <a:endParaRPr lang="en-GB" sz="1050" dirty="0"/>
              </a:p>
            </p:txBody>
          </p:sp>
          <p:sp>
            <p:nvSpPr>
              <p:cNvPr id="44" name="Freeform 315"/>
              <p:cNvSpPr>
                <a:spLocks/>
              </p:cNvSpPr>
              <p:nvPr/>
            </p:nvSpPr>
            <p:spPr bwMode="auto">
              <a:xfrm>
                <a:off x="2120619" y="3737856"/>
                <a:ext cx="182725" cy="17573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7F7F7F"/>
              </a:solidFill>
              <a:ln w="9525">
                <a:solidFill>
                  <a:srgbClr val="7F7F7F"/>
                </a:solidFill>
                <a:round/>
                <a:headEnd/>
                <a:tailEnd/>
              </a:ln>
            </p:spPr>
            <p:txBody>
              <a:bodyPr/>
              <a:lstStyle/>
              <a:p>
                <a:endParaRPr lang="en-GB" sz="1050" dirty="0"/>
              </a:p>
            </p:txBody>
          </p:sp>
          <p:sp>
            <p:nvSpPr>
              <p:cNvPr id="45" name="Rectangle 316"/>
              <p:cNvSpPr>
                <a:spLocks noChangeArrowheads="1"/>
              </p:cNvSpPr>
              <p:nvPr/>
            </p:nvSpPr>
            <p:spPr bwMode="auto">
              <a:xfrm>
                <a:off x="2387395" y="2539702"/>
                <a:ext cx="21927" cy="59909"/>
              </a:xfrm>
              <a:prstGeom prst="rect">
                <a:avLst/>
              </a:prstGeom>
              <a:noFill/>
              <a:ln w="9525">
                <a:solidFill>
                  <a:srgbClr val="7F7F7F"/>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eaLnBrk="1" hangingPunct="1">
                  <a:spcBef>
                    <a:spcPct val="15000"/>
                  </a:spcBef>
                </a:pPr>
                <a:endParaRPr lang="en-US" altLang="en-US" sz="1050" dirty="0"/>
              </a:p>
            </p:txBody>
          </p:sp>
          <p:sp>
            <p:nvSpPr>
              <p:cNvPr id="46" name="Freeform 317"/>
              <p:cNvSpPr>
                <a:spLocks/>
              </p:cNvSpPr>
              <p:nvPr/>
            </p:nvSpPr>
            <p:spPr bwMode="auto">
              <a:xfrm>
                <a:off x="2387395" y="1852764"/>
                <a:ext cx="1180407" cy="1270043"/>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noFill/>
              <a:ln w="9525">
                <a:solidFill>
                  <a:srgbClr val="7F7F7F"/>
                </a:solidFill>
                <a:round/>
                <a:headEnd/>
                <a:tailEnd/>
              </a:ln>
            </p:spPr>
            <p:txBody>
              <a:bodyPr/>
              <a:lstStyle/>
              <a:p>
                <a:endParaRPr lang="en-GB" sz="1050" dirty="0"/>
              </a:p>
            </p:txBody>
          </p:sp>
          <p:sp>
            <p:nvSpPr>
              <p:cNvPr id="47" name="Freeform 318"/>
              <p:cNvSpPr>
                <a:spLocks/>
              </p:cNvSpPr>
              <p:nvPr/>
            </p:nvSpPr>
            <p:spPr bwMode="auto">
              <a:xfrm>
                <a:off x="2387395" y="1852764"/>
                <a:ext cx="1180407" cy="1270043"/>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008000"/>
              </a:solidFill>
              <a:ln w="9525">
                <a:solidFill>
                  <a:srgbClr val="7F7F7F"/>
                </a:solidFill>
                <a:round/>
                <a:headEnd/>
                <a:tailEnd/>
              </a:ln>
            </p:spPr>
            <p:txBody>
              <a:bodyPr/>
              <a:lstStyle/>
              <a:p>
                <a:endParaRPr lang="en-GB" sz="1050" dirty="0"/>
              </a:p>
            </p:txBody>
          </p:sp>
          <p:sp>
            <p:nvSpPr>
              <p:cNvPr id="48" name="Freeform 364"/>
              <p:cNvSpPr>
                <a:spLocks/>
              </p:cNvSpPr>
              <p:nvPr/>
            </p:nvSpPr>
            <p:spPr bwMode="auto">
              <a:xfrm>
                <a:off x="2895372" y="2831254"/>
                <a:ext cx="906317" cy="730871"/>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7F7F7F"/>
              </a:solidFill>
              <a:ln w="9525">
                <a:solidFill>
                  <a:srgbClr val="7F7F7F"/>
                </a:solidFill>
                <a:round/>
                <a:headEnd/>
                <a:tailEnd/>
              </a:ln>
            </p:spPr>
            <p:txBody>
              <a:bodyPr/>
              <a:lstStyle/>
              <a:p>
                <a:endParaRPr lang="en-GB" sz="1050" dirty="0"/>
              </a:p>
            </p:txBody>
          </p:sp>
          <p:sp>
            <p:nvSpPr>
              <p:cNvPr id="49" name="Freeform 365"/>
              <p:cNvSpPr>
                <a:spLocks/>
              </p:cNvSpPr>
              <p:nvPr/>
            </p:nvSpPr>
            <p:spPr bwMode="auto">
              <a:xfrm>
                <a:off x="2895372" y="2831254"/>
                <a:ext cx="906317" cy="730871"/>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noFill/>
              <a:ln w="9525">
                <a:solidFill>
                  <a:srgbClr val="7F7F7F"/>
                </a:solidFill>
                <a:round/>
                <a:headEnd/>
                <a:tailEnd/>
              </a:ln>
            </p:spPr>
            <p:txBody>
              <a:bodyPr/>
              <a:lstStyle/>
              <a:p>
                <a:endParaRPr lang="en-GB" sz="1050" dirty="0"/>
              </a:p>
            </p:txBody>
          </p:sp>
          <p:sp>
            <p:nvSpPr>
              <p:cNvPr id="50" name="Freeform 366"/>
              <p:cNvSpPr>
                <a:spLocks/>
              </p:cNvSpPr>
              <p:nvPr/>
            </p:nvSpPr>
            <p:spPr bwMode="auto">
              <a:xfrm>
                <a:off x="2193709" y="2731408"/>
                <a:ext cx="939207" cy="966509"/>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7F7F7F"/>
              </a:solidFill>
              <a:ln w="9525">
                <a:solidFill>
                  <a:srgbClr val="7F7F7F"/>
                </a:solidFill>
                <a:round/>
                <a:headEnd/>
                <a:tailEnd/>
              </a:ln>
            </p:spPr>
            <p:txBody>
              <a:bodyPr/>
              <a:lstStyle/>
              <a:p>
                <a:endParaRPr lang="en-GB" sz="1050" dirty="0"/>
              </a:p>
            </p:txBody>
          </p:sp>
          <p:sp>
            <p:nvSpPr>
              <p:cNvPr id="51" name="Freeform 367"/>
              <p:cNvSpPr>
                <a:spLocks/>
              </p:cNvSpPr>
              <p:nvPr/>
            </p:nvSpPr>
            <p:spPr bwMode="auto">
              <a:xfrm>
                <a:off x="5248873" y="3622037"/>
                <a:ext cx="540867" cy="798769"/>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7F7F7F"/>
              </a:solidFill>
              <a:ln w="9525">
                <a:solidFill>
                  <a:srgbClr val="7F7F7F"/>
                </a:solidFill>
                <a:round/>
                <a:headEnd/>
                <a:tailEnd/>
              </a:ln>
            </p:spPr>
            <p:txBody>
              <a:bodyPr/>
              <a:lstStyle/>
              <a:p>
                <a:endParaRPr lang="en-GB" sz="1050" dirty="0"/>
              </a:p>
            </p:txBody>
          </p:sp>
          <p:sp>
            <p:nvSpPr>
              <p:cNvPr id="52" name="Freeform 368"/>
              <p:cNvSpPr>
                <a:spLocks/>
              </p:cNvSpPr>
              <p:nvPr/>
            </p:nvSpPr>
            <p:spPr bwMode="auto">
              <a:xfrm>
                <a:off x="3692055" y="3562128"/>
                <a:ext cx="73091" cy="311519"/>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7F7F7F"/>
              </a:solidFill>
              <a:ln w="9525">
                <a:solidFill>
                  <a:srgbClr val="7F7F7F"/>
                </a:solidFill>
                <a:round/>
                <a:headEnd/>
                <a:tailEnd/>
              </a:ln>
            </p:spPr>
            <p:txBody>
              <a:bodyPr/>
              <a:lstStyle/>
              <a:p>
                <a:endParaRPr lang="en-GB" sz="1050" dirty="0"/>
              </a:p>
            </p:txBody>
          </p:sp>
          <p:sp>
            <p:nvSpPr>
              <p:cNvPr id="53" name="Freeform 369"/>
              <p:cNvSpPr>
                <a:spLocks/>
              </p:cNvSpPr>
              <p:nvPr/>
            </p:nvSpPr>
            <p:spPr bwMode="auto">
              <a:xfrm>
                <a:off x="3692055" y="3562128"/>
                <a:ext cx="73091" cy="311519"/>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noFill/>
              <a:ln w="9525">
                <a:solidFill>
                  <a:srgbClr val="7F7F7F"/>
                </a:solidFill>
                <a:round/>
                <a:headEnd/>
                <a:tailEnd/>
              </a:ln>
            </p:spPr>
            <p:txBody>
              <a:bodyPr/>
              <a:lstStyle/>
              <a:p>
                <a:endParaRPr lang="en-GB" sz="1050" dirty="0"/>
              </a:p>
            </p:txBody>
          </p:sp>
          <p:sp>
            <p:nvSpPr>
              <p:cNvPr id="54" name="Freeform 370"/>
              <p:cNvSpPr>
                <a:spLocks/>
              </p:cNvSpPr>
              <p:nvPr/>
            </p:nvSpPr>
            <p:spPr bwMode="auto">
              <a:xfrm>
                <a:off x="3655511" y="2855218"/>
                <a:ext cx="595684" cy="1018429"/>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noFill/>
              <a:ln w="9525">
                <a:solidFill>
                  <a:srgbClr val="7F7F7F"/>
                </a:solidFill>
                <a:round/>
                <a:headEnd/>
                <a:tailEnd/>
              </a:ln>
            </p:spPr>
            <p:txBody>
              <a:bodyPr/>
              <a:lstStyle/>
              <a:p>
                <a:endParaRPr lang="en-GB" sz="1050" dirty="0"/>
              </a:p>
            </p:txBody>
          </p:sp>
          <p:sp>
            <p:nvSpPr>
              <p:cNvPr id="55" name="Freeform 371"/>
              <p:cNvSpPr>
                <a:spLocks/>
              </p:cNvSpPr>
              <p:nvPr/>
            </p:nvSpPr>
            <p:spPr bwMode="auto">
              <a:xfrm>
                <a:off x="3655511" y="2855218"/>
                <a:ext cx="595684" cy="1018429"/>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7F7F7F"/>
              </a:solidFill>
              <a:ln w="9525">
                <a:solidFill>
                  <a:srgbClr val="7F7F7F"/>
                </a:solidFill>
                <a:round/>
                <a:headEnd/>
                <a:tailEnd/>
              </a:ln>
            </p:spPr>
            <p:txBody>
              <a:bodyPr/>
              <a:lstStyle/>
              <a:p>
                <a:endParaRPr lang="en-GB" sz="1050" dirty="0"/>
              </a:p>
            </p:txBody>
          </p:sp>
          <p:sp>
            <p:nvSpPr>
              <p:cNvPr id="56" name="Freeform 372"/>
              <p:cNvSpPr>
                <a:spLocks/>
              </p:cNvSpPr>
              <p:nvPr/>
            </p:nvSpPr>
            <p:spPr bwMode="auto">
              <a:xfrm>
                <a:off x="3838235" y="5738774"/>
                <a:ext cx="917279" cy="890626"/>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7F7F7F"/>
              </a:solidFill>
              <a:ln w="9525">
                <a:solidFill>
                  <a:srgbClr val="7F7F7F"/>
                </a:solidFill>
                <a:round/>
                <a:headEnd/>
                <a:tailEnd/>
              </a:ln>
            </p:spPr>
            <p:txBody>
              <a:bodyPr/>
              <a:lstStyle/>
              <a:p>
                <a:endParaRPr lang="en-GB" sz="1050" dirty="0"/>
              </a:p>
            </p:txBody>
          </p:sp>
          <p:sp>
            <p:nvSpPr>
              <p:cNvPr id="57" name="Freeform 373"/>
              <p:cNvSpPr>
                <a:spLocks/>
              </p:cNvSpPr>
              <p:nvPr/>
            </p:nvSpPr>
            <p:spPr bwMode="auto">
              <a:xfrm>
                <a:off x="4035576" y="5447221"/>
                <a:ext cx="544520" cy="591088"/>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7F7F7F"/>
              </a:solidFill>
              <a:ln w="9525">
                <a:solidFill>
                  <a:srgbClr val="7F7F7F"/>
                </a:solidFill>
                <a:round/>
                <a:headEnd/>
                <a:tailEnd/>
              </a:ln>
            </p:spPr>
            <p:txBody>
              <a:bodyPr/>
              <a:lstStyle/>
              <a:p>
                <a:endParaRPr lang="en-GB" sz="1050" dirty="0"/>
              </a:p>
            </p:txBody>
          </p:sp>
          <p:sp>
            <p:nvSpPr>
              <p:cNvPr id="58" name="Freeform 374"/>
              <p:cNvSpPr>
                <a:spLocks/>
              </p:cNvSpPr>
              <p:nvPr/>
            </p:nvSpPr>
            <p:spPr bwMode="auto">
              <a:xfrm>
                <a:off x="4582015" y="4991923"/>
                <a:ext cx="617613" cy="1062363"/>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7F7F7F"/>
              </a:solidFill>
              <a:ln w="9525">
                <a:solidFill>
                  <a:srgbClr val="7F7F7F"/>
                </a:solidFill>
                <a:round/>
                <a:headEnd/>
                <a:tailEnd/>
              </a:ln>
            </p:spPr>
            <p:txBody>
              <a:bodyPr/>
              <a:lstStyle/>
              <a:p>
                <a:endParaRPr lang="en-GB" sz="1050" dirty="0"/>
              </a:p>
            </p:txBody>
          </p:sp>
          <p:sp>
            <p:nvSpPr>
              <p:cNvPr id="59" name="Freeform 375"/>
              <p:cNvSpPr>
                <a:spLocks/>
              </p:cNvSpPr>
              <p:nvPr/>
            </p:nvSpPr>
            <p:spPr bwMode="auto">
              <a:xfrm>
                <a:off x="4594715" y="4384859"/>
                <a:ext cx="599339" cy="666973"/>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7F7F7F"/>
              </a:solidFill>
              <a:ln w="9525">
                <a:solidFill>
                  <a:srgbClr val="7F7F7F"/>
                </a:solidFill>
                <a:round/>
                <a:headEnd/>
                <a:tailEnd/>
              </a:ln>
            </p:spPr>
            <p:txBody>
              <a:bodyPr/>
              <a:lstStyle/>
              <a:p>
                <a:endParaRPr lang="en-GB" sz="1050" dirty="0"/>
              </a:p>
            </p:txBody>
          </p:sp>
          <p:sp>
            <p:nvSpPr>
              <p:cNvPr id="60" name="Freeform 376"/>
              <p:cNvSpPr>
                <a:spLocks/>
              </p:cNvSpPr>
              <p:nvPr/>
            </p:nvSpPr>
            <p:spPr bwMode="auto">
              <a:xfrm>
                <a:off x="3582419" y="4696378"/>
                <a:ext cx="687047" cy="750842"/>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CCFFCC"/>
              </a:solidFill>
              <a:ln w="9525">
                <a:solidFill>
                  <a:srgbClr val="7F7F7F"/>
                </a:solidFill>
                <a:round/>
                <a:headEnd/>
                <a:tailEnd/>
              </a:ln>
            </p:spPr>
            <p:txBody>
              <a:bodyPr/>
              <a:lstStyle/>
              <a:p>
                <a:endParaRPr lang="en-GB" sz="1050" dirty="0"/>
              </a:p>
            </p:txBody>
          </p:sp>
          <p:sp>
            <p:nvSpPr>
              <p:cNvPr id="61" name="Freeform 377"/>
              <p:cNvSpPr>
                <a:spLocks/>
              </p:cNvSpPr>
              <p:nvPr/>
            </p:nvSpPr>
            <p:spPr bwMode="auto">
              <a:xfrm>
                <a:off x="3582419" y="3989470"/>
                <a:ext cx="1067116" cy="1158214"/>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7F7F7F"/>
              </a:solidFill>
              <a:ln w="9525">
                <a:solidFill>
                  <a:srgbClr val="7F7F7F"/>
                </a:solidFill>
                <a:round/>
                <a:headEnd/>
                <a:tailEnd/>
              </a:ln>
            </p:spPr>
            <p:txBody>
              <a:bodyPr/>
              <a:lstStyle/>
              <a:p>
                <a:endParaRPr lang="en-GB" sz="1050" dirty="0"/>
              </a:p>
            </p:txBody>
          </p:sp>
          <p:sp>
            <p:nvSpPr>
              <p:cNvPr id="62" name="Freeform 378"/>
              <p:cNvSpPr>
                <a:spLocks/>
              </p:cNvSpPr>
              <p:nvPr/>
            </p:nvSpPr>
            <p:spPr bwMode="auto">
              <a:xfrm>
                <a:off x="4773788" y="3202683"/>
                <a:ext cx="851499" cy="890629"/>
              </a:xfrm>
              <a:custGeom>
                <a:avLst/>
                <a:gdLst>
                  <a:gd name="T0" fmla="*/ 2147483646 w 47"/>
                  <a:gd name="T1" fmla="*/ 2147483646 h 45"/>
                  <a:gd name="T2" fmla="*/ 2147483646 w 47"/>
                  <a:gd name="T3" fmla="*/ 2147483646 h 45"/>
                  <a:gd name="T4" fmla="*/ 2147483646 w 47"/>
                  <a:gd name="T5" fmla="*/ 2147483646 h 45"/>
                  <a:gd name="T6" fmla="*/ 2147483646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2147483646 w 47"/>
                  <a:gd name="T21" fmla="*/ 2147483646 h 45"/>
                  <a:gd name="T22" fmla="*/ 2147483646 w 47"/>
                  <a:gd name="T23" fmla="*/ 2147483646 h 45"/>
                  <a:gd name="T24" fmla="*/ 2147483646 w 47"/>
                  <a:gd name="T25" fmla="*/ 2147483646 h 45"/>
                  <a:gd name="T26" fmla="*/ 2147483646 w 47"/>
                  <a:gd name="T27" fmla="*/ 2147483646 h 45"/>
                  <a:gd name="T28" fmla="*/ 2147483646 w 47"/>
                  <a:gd name="T29" fmla="*/ 0 h 45"/>
                  <a:gd name="T30" fmla="*/ 2147483646 w 47"/>
                  <a:gd name="T31" fmla="*/ 0 h 45"/>
                  <a:gd name="T32" fmla="*/ 2147483646 w 47"/>
                  <a:gd name="T33" fmla="*/ 2147483646 h 45"/>
                  <a:gd name="T34" fmla="*/ 2147483646 w 47"/>
                  <a:gd name="T35" fmla="*/ 2147483646 h 45"/>
                  <a:gd name="T36" fmla="*/ 2147483646 w 47"/>
                  <a:gd name="T37" fmla="*/ 2147483646 h 45"/>
                  <a:gd name="T38" fmla="*/ 2147483646 w 47"/>
                  <a:gd name="T39" fmla="*/ 2147483646 h 45"/>
                  <a:gd name="T40" fmla="*/ 2147483646 w 47"/>
                  <a:gd name="T41" fmla="*/ 2147483646 h 45"/>
                  <a:gd name="T42" fmla="*/ 2147483646 w 47"/>
                  <a:gd name="T43" fmla="*/ 2147483646 h 45"/>
                  <a:gd name="T44" fmla="*/ 2147483646 w 47"/>
                  <a:gd name="T45" fmla="*/ 2147483646 h 45"/>
                  <a:gd name="T46" fmla="*/ 0 w 47"/>
                  <a:gd name="T47" fmla="*/ 2147483646 h 45"/>
                  <a:gd name="T48" fmla="*/ 2147483646 w 47"/>
                  <a:gd name="T49" fmla="*/ 2147483646 h 45"/>
                  <a:gd name="T50" fmla="*/ 2147483646 w 47"/>
                  <a:gd name="T51" fmla="*/ 2147483646 h 45"/>
                  <a:gd name="T52" fmla="*/ 2147483646 w 47"/>
                  <a:gd name="T53" fmla="*/ 2147483646 h 45"/>
                  <a:gd name="T54" fmla="*/ 2147483646 w 47"/>
                  <a:gd name="T55" fmla="*/ 2147483646 h 45"/>
                  <a:gd name="T56" fmla="*/ 2147483646 w 47"/>
                  <a:gd name="T57" fmla="*/ 2147483646 h 45"/>
                  <a:gd name="T58" fmla="*/ 2147483646 w 47"/>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7F7F7F"/>
              </a:solidFill>
              <a:ln w="9525">
                <a:solidFill>
                  <a:srgbClr val="7F7F7F"/>
                </a:solidFill>
                <a:round/>
                <a:headEnd/>
                <a:tailEnd/>
              </a:ln>
            </p:spPr>
            <p:txBody>
              <a:bodyPr/>
              <a:lstStyle/>
              <a:p>
                <a:endParaRPr lang="en-GB" sz="1050" dirty="0"/>
              </a:p>
            </p:txBody>
          </p:sp>
          <p:sp>
            <p:nvSpPr>
              <p:cNvPr id="63" name="Freeform 379"/>
              <p:cNvSpPr>
                <a:spLocks/>
              </p:cNvSpPr>
              <p:nvPr/>
            </p:nvSpPr>
            <p:spPr bwMode="auto">
              <a:xfrm>
                <a:off x="4828604" y="4029410"/>
                <a:ext cx="471432" cy="591088"/>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7F7F7F"/>
              </a:solidFill>
              <a:ln w="9525">
                <a:solidFill>
                  <a:srgbClr val="7F7F7F"/>
                </a:solidFill>
                <a:round/>
                <a:headEnd/>
                <a:tailEnd/>
              </a:ln>
            </p:spPr>
            <p:txBody>
              <a:bodyPr/>
              <a:lstStyle/>
              <a:p>
                <a:endParaRPr lang="en-GB" sz="1050" dirty="0"/>
              </a:p>
            </p:txBody>
          </p:sp>
          <p:sp>
            <p:nvSpPr>
              <p:cNvPr id="64" name="Freeform 380"/>
              <p:cNvSpPr>
                <a:spLocks/>
              </p:cNvSpPr>
              <p:nvPr/>
            </p:nvSpPr>
            <p:spPr bwMode="auto">
              <a:xfrm>
                <a:off x="4320628" y="5307437"/>
                <a:ext cx="434885" cy="451303"/>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7F7F7F"/>
              </a:solidFill>
              <a:ln w="9525">
                <a:solidFill>
                  <a:srgbClr val="7F7F7F"/>
                </a:solidFill>
                <a:round/>
                <a:headEnd/>
                <a:tailEnd/>
              </a:ln>
            </p:spPr>
            <p:txBody>
              <a:bodyPr/>
              <a:lstStyle/>
              <a:p>
                <a:endParaRPr lang="en-GB" sz="1050" dirty="0"/>
              </a:p>
            </p:txBody>
          </p:sp>
          <p:sp>
            <p:nvSpPr>
              <p:cNvPr id="65" name="Freeform 381"/>
              <p:cNvSpPr>
                <a:spLocks/>
              </p:cNvSpPr>
              <p:nvPr/>
            </p:nvSpPr>
            <p:spPr bwMode="auto">
              <a:xfrm>
                <a:off x="4159830" y="4093311"/>
                <a:ext cx="778408" cy="1369887"/>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7F7F7F"/>
              </a:solidFill>
              <a:ln w="9525">
                <a:solidFill>
                  <a:srgbClr val="7F7F7F"/>
                </a:solidFill>
                <a:round/>
                <a:headEnd/>
                <a:tailEnd/>
              </a:ln>
            </p:spPr>
            <p:txBody>
              <a:bodyPr/>
              <a:lstStyle/>
              <a:p>
                <a:endParaRPr lang="en-GB" sz="1050" dirty="0"/>
              </a:p>
            </p:txBody>
          </p:sp>
          <p:sp>
            <p:nvSpPr>
              <p:cNvPr id="66" name="Freeform 382"/>
              <p:cNvSpPr>
                <a:spLocks/>
              </p:cNvSpPr>
              <p:nvPr/>
            </p:nvSpPr>
            <p:spPr bwMode="auto">
              <a:xfrm>
                <a:off x="2610322" y="3382406"/>
                <a:ext cx="431232" cy="355450"/>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noFill/>
              <a:ln w="9525">
                <a:solidFill>
                  <a:srgbClr val="7F7F7F"/>
                </a:solidFill>
                <a:round/>
                <a:headEnd/>
                <a:tailEnd/>
              </a:ln>
            </p:spPr>
            <p:txBody>
              <a:bodyPr/>
              <a:lstStyle/>
              <a:p>
                <a:endParaRPr lang="en-GB" sz="1050" dirty="0"/>
              </a:p>
            </p:txBody>
          </p:sp>
          <p:sp>
            <p:nvSpPr>
              <p:cNvPr id="67" name="Freeform 383"/>
              <p:cNvSpPr>
                <a:spLocks/>
              </p:cNvSpPr>
              <p:nvPr/>
            </p:nvSpPr>
            <p:spPr bwMode="auto">
              <a:xfrm>
                <a:off x="2610322" y="3382406"/>
                <a:ext cx="431232" cy="355450"/>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7F7F7F"/>
              </a:solidFill>
              <a:ln w="9525">
                <a:solidFill>
                  <a:srgbClr val="7F7F7F"/>
                </a:solidFill>
                <a:round/>
                <a:headEnd/>
                <a:tailEnd/>
              </a:ln>
            </p:spPr>
            <p:txBody>
              <a:bodyPr/>
              <a:lstStyle/>
              <a:p>
                <a:endParaRPr lang="en-GB" sz="1050" dirty="0"/>
              </a:p>
            </p:txBody>
          </p:sp>
          <p:sp>
            <p:nvSpPr>
              <p:cNvPr id="68" name="Freeform 384"/>
              <p:cNvSpPr>
                <a:spLocks/>
              </p:cNvSpPr>
              <p:nvPr/>
            </p:nvSpPr>
            <p:spPr bwMode="auto">
              <a:xfrm>
                <a:off x="2895372" y="3642004"/>
                <a:ext cx="54817" cy="15975"/>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noFill/>
              <a:ln w="9525">
                <a:solidFill>
                  <a:srgbClr val="7F7F7F"/>
                </a:solidFill>
                <a:round/>
                <a:headEnd/>
                <a:tailEnd/>
              </a:ln>
            </p:spPr>
            <p:txBody>
              <a:bodyPr/>
              <a:lstStyle/>
              <a:p>
                <a:endParaRPr lang="en-GB" sz="1050" dirty="0"/>
              </a:p>
            </p:txBody>
          </p:sp>
          <p:sp>
            <p:nvSpPr>
              <p:cNvPr id="69" name="Freeform 385"/>
              <p:cNvSpPr>
                <a:spLocks/>
              </p:cNvSpPr>
              <p:nvPr/>
            </p:nvSpPr>
            <p:spPr bwMode="auto">
              <a:xfrm>
                <a:off x="2895372" y="3642004"/>
                <a:ext cx="54817" cy="15975"/>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noFill/>
              <a:ln w="9525">
                <a:solidFill>
                  <a:srgbClr val="7F7F7F"/>
                </a:solidFill>
                <a:round/>
                <a:headEnd/>
                <a:tailEnd/>
              </a:ln>
            </p:spPr>
            <p:txBody>
              <a:bodyPr/>
              <a:lstStyle/>
              <a:p>
                <a:endParaRPr lang="en-GB" sz="1050" dirty="0"/>
              </a:p>
            </p:txBody>
          </p:sp>
          <p:sp>
            <p:nvSpPr>
              <p:cNvPr id="70" name="Freeform 386"/>
              <p:cNvSpPr>
                <a:spLocks/>
              </p:cNvSpPr>
              <p:nvPr/>
            </p:nvSpPr>
            <p:spPr bwMode="auto">
              <a:xfrm>
                <a:off x="2716300" y="3657980"/>
                <a:ext cx="233889" cy="331489"/>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CCFFCC"/>
              </a:solidFill>
              <a:ln w="9525">
                <a:solidFill>
                  <a:srgbClr val="7F7F7F"/>
                </a:solidFill>
                <a:round/>
                <a:headEnd/>
                <a:tailEnd/>
              </a:ln>
            </p:spPr>
            <p:txBody>
              <a:bodyPr/>
              <a:lstStyle/>
              <a:p>
                <a:endParaRPr lang="en-GB" sz="1050" dirty="0"/>
              </a:p>
            </p:txBody>
          </p:sp>
          <p:sp>
            <p:nvSpPr>
              <p:cNvPr id="71" name="Freeform 387"/>
              <p:cNvSpPr>
                <a:spLocks/>
              </p:cNvSpPr>
              <p:nvPr/>
            </p:nvSpPr>
            <p:spPr bwMode="auto">
              <a:xfrm>
                <a:off x="3063480" y="3402375"/>
                <a:ext cx="683391" cy="670966"/>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CCFFCC"/>
              </a:solidFill>
              <a:ln w="9525">
                <a:solidFill>
                  <a:srgbClr val="7F7F7F"/>
                </a:solidFill>
                <a:round/>
                <a:headEnd/>
                <a:tailEnd/>
              </a:ln>
            </p:spPr>
            <p:txBody>
              <a:bodyPr/>
              <a:lstStyle/>
              <a:p>
                <a:endParaRPr lang="en-GB" sz="1050" dirty="0"/>
              </a:p>
            </p:txBody>
          </p:sp>
          <p:sp>
            <p:nvSpPr>
              <p:cNvPr id="72" name="Freeform 388"/>
              <p:cNvSpPr>
                <a:spLocks/>
              </p:cNvSpPr>
              <p:nvPr/>
            </p:nvSpPr>
            <p:spPr bwMode="auto">
              <a:xfrm>
                <a:off x="3728601" y="3657980"/>
                <a:ext cx="738211" cy="471273"/>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7F7F7F"/>
              </a:solidFill>
              <a:ln w="9525">
                <a:solidFill>
                  <a:srgbClr val="7F7F7F"/>
                </a:solidFill>
                <a:round/>
                <a:headEnd/>
                <a:tailEnd/>
              </a:ln>
            </p:spPr>
            <p:txBody>
              <a:bodyPr/>
              <a:lstStyle/>
              <a:p>
                <a:endParaRPr lang="en-GB" sz="1050" dirty="0"/>
              </a:p>
            </p:txBody>
          </p:sp>
          <p:sp>
            <p:nvSpPr>
              <p:cNvPr id="73" name="Freeform 389"/>
              <p:cNvSpPr>
                <a:spLocks/>
              </p:cNvSpPr>
              <p:nvPr/>
            </p:nvSpPr>
            <p:spPr bwMode="auto">
              <a:xfrm>
                <a:off x="3512983" y="4093311"/>
                <a:ext cx="449505" cy="587094"/>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7F7F7F"/>
              </a:solidFill>
              <a:ln w="9525">
                <a:solidFill>
                  <a:srgbClr val="7F7F7F"/>
                </a:solidFill>
                <a:round/>
                <a:headEnd/>
                <a:tailEnd/>
              </a:ln>
            </p:spPr>
            <p:txBody>
              <a:bodyPr/>
              <a:lstStyle/>
              <a:p>
                <a:endParaRPr lang="en-GB" sz="1050" dirty="0"/>
              </a:p>
            </p:txBody>
          </p:sp>
          <p:sp>
            <p:nvSpPr>
              <p:cNvPr id="74" name="Freeform 390"/>
              <p:cNvSpPr>
                <a:spLocks/>
              </p:cNvSpPr>
              <p:nvPr/>
            </p:nvSpPr>
            <p:spPr bwMode="auto">
              <a:xfrm>
                <a:off x="3421621" y="4213124"/>
                <a:ext cx="270433" cy="327497"/>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7F7F7F"/>
              </a:solidFill>
              <a:ln w="9525">
                <a:solidFill>
                  <a:srgbClr val="7F7F7F"/>
                </a:solidFill>
                <a:round/>
                <a:headEnd/>
                <a:tailEnd/>
              </a:ln>
            </p:spPr>
            <p:txBody>
              <a:bodyPr/>
              <a:lstStyle/>
              <a:p>
                <a:endParaRPr lang="en-GB" sz="1050" dirty="0"/>
              </a:p>
            </p:txBody>
          </p:sp>
          <p:sp>
            <p:nvSpPr>
              <p:cNvPr id="75" name="Freeform 391"/>
              <p:cNvSpPr>
                <a:spLocks/>
              </p:cNvSpPr>
              <p:nvPr/>
            </p:nvSpPr>
            <p:spPr bwMode="auto">
              <a:xfrm>
                <a:off x="3348532" y="3562128"/>
                <a:ext cx="431232" cy="650998"/>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7F7F7F"/>
              </a:solidFill>
              <a:ln w="9525">
                <a:solidFill>
                  <a:srgbClr val="7F7F7F"/>
                </a:solidFill>
                <a:round/>
                <a:headEnd/>
                <a:tailEnd/>
              </a:ln>
            </p:spPr>
            <p:txBody>
              <a:bodyPr/>
              <a:lstStyle/>
              <a:p>
                <a:endParaRPr lang="en-GB" sz="1050" dirty="0"/>
              </a:p>
            </p:txBody>
          </p:sp>
          <p:sp>
            <p:nvSpPr>
              <p:cNvPr id="76" name="Freeform 392"/>
              <p:cNvSpPr>
                <a:spLocks/>
              </p:cNvSpPr>
              <p:nvPr/>
            </p:nvSpPr>
            <p:spPr bwMode="auto">
              <a:xfrm>
                <a:off x="3348532" y="3562128"/>
                <a:ext cx="431232" cy="650998"/>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noFill/>
              <a:ln w="9525">
                <a:solidFill>
                  <a:srgbClr val="7F7F7F"/>
                </a:solidFill>
                <a:round/>
                <a:headEnd/>
                <a:tailEnd/>
              </a:ln>
            </p:spPr>
            <p:txBody>
              <a:bodyPr/>
              <a:lstStyle/>
              <a:p>
                <a:endParaRPr lang="en-GB" sz="1050" dirty="0"/>
              </a:p>
            </p:txBody>
          </p:sp>
          <p:sp>
            <p:nvSpPr>
              <p:cNvPr id="77" name="Freeform 393"/>
              <p:cNvSpPr>
                <a:spLocks/>
              </p:cNvSpPr>
              <p:nvPr/>
            </p:nvSpPr>
            <p:spPr bwMode="auto">
              <a:xfrm>
                <a:off x="2950189" y="3538164"/>
                <a:ext cx="146180" cy="395392"/>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7F7F7F"/>
              </a:solidFill>
              <a:ln w="9525">
                <a:solidFill>
                  <a:srgbClr val="7F7F7F"/>
                </a:solidFill>
                <a:round/>
                <a:headEnd/>
                <a:tailEnd/>
              </a:ln>
            </p:spPr>
            <p:txBody>
              <a:bodyPr/>
              <a:lstStyle/>
              <a:p>
                <a:endParaRPr lang="en-GB" sz="1050" dirty="0"/>
              </a:p>
            </p:txBody>
          </p:sp>
          <p:sp>
            <p:nvSpPr>
              <p:cNvPr id="78" name="Freeform 394"/>
              <p:cNvSpPr>
                <a:spLocks/>
              </p:cNvSpPr>
              <p:nvPr/>
            </p:nvSpPr>
            <p:spPr bwMode="auto">
              <a:xfrm>
                <a:off x="2895372" y="3642004"/>
                <a:ext cx="127907" cy="311519"/>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7F7F7F"/>
              </a:solidFill>
              <a:ln w="9525">
                <a:solidFill>
                  <a:srgbClr val="7F7F7F"/>
                </a:solidFill>
                <a:round/>
                <a:headEnd/>
                <a:tailEnd/>
              </a:ln>
            </p:spPr>
            <p:txBody>
              <a:bodyPr/>
              <a:lstStyle/>
              <a:p>
                <a:endParaRPr lang="en-GB" sz="1050" dirty="0"/>
              </a:p>
            </p:txBody>
          </p:sp>
          <p:sp>
            <p:nvSpPr>
              <p:cNvPr id="79" name="Freeform 395"/>
              <p:cNvSpPr>
                <a:spLocks/>
              </p:cNvSpPr>
              <p:nvPr/>
            </p:nvSpPr>
            <p:spPr bwMode="auto">
              <a:xfrm>
                <a:off x="3567800" y="5391309"/>
                <a:ext cx="738211" cy="818739"/>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7F7F7F"/>
              </a:solidFill>
              <a:ln w="9525">
                <a:solidFill>
                  <a:srgbClr val="7F7F7F"/>
                </a:solidFill>
                <a:round/>
                <a:headEnd/>
                <a:tailEnd/>
              </a:ln>
            </p:spPr>
            <p:txBody>
              <a:bodyPr/>
              <a:lstStyle/>
              <a:p>
                <a:endParaRPr lang="en-GB" sz="1050" dirty="0"/>
              </a:p>
            </p:txBody>
          </p:sp>
          <p:sp>
            <p:nvSpPr>
              <p:cNvPr id="80" name="Freeform 396"/>
              <p:cNvSpPr>
                <a:spLocks/>
              </p:cNvSpPr>
              <p:nvPr/>
            </p:nvSpPr>
            <p:spPr bwMode="auto">
              <a:xfrm>
                <a:off x="2950189" y="3146767"/>
                <a:ext cx="182725" cy="235639"/>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7F7F7F"/>
              </a:solidFill>
              <a:ln w="9525">
                <a:solidFill>
                  <a:srgbClr val="7F7F7F"/>
                </a:solidFill>
                <a:round/>
                <a:headEnd/>
                <a:tailEnd/>
              </a:ln>
            </p:spPr>
            <p:txBody>
              <a:bodyPr/>
              <a:lstStyle/>
              <a:p>
                <a:endParaRPr lang="en-GB" sz="1050" dirty="0"/>
              </a:p>
            </p:txBody>
          </p:sp>
          <p:sp>
            <p:nvSpPr>
              <p:cNvPr id="81" name="TextBox 80"/>
              <p:cNvSpPr txBox="1"/>
              <p:nvPr/>
            </p:nvSpPr>
            <p:spPr>
              <a:xfrm>
                <a:off x="2502877" y="2411714"/>
                <a:ext cx="996462" cy="215444"/>
              </a:xfrm>
              <a:prstGeom prst="rect">
                <a:avLst/>
              </a:prstGeom>
              <a:noFill/>
            </p:spPr>
            <p:txBody>
              <a:bodyPr wrap="square" rtlCol="0">
                <a:spAutoFit/>
              </a:bodyPr>
              <a:lstStyle/>
              <a:p>
                <a:pPr algn="ctr"/>
                <a:r>
                  <a:rPr lang="en-US" sz="800" dirty="0" smtClean="0">
                    <a:solidFill>
                      <a:schemeClr val="bg1"/>
                    </a:solidFill>
                  </a:rPr>
                  <a:t>Algeria</a:t>
                </a:r>
                <a:endParaRPr lang="en-US" sz="800" dirty="0">
                  <a:solidFill>
                    <a:schemeClr val="bg1"/>
                  </a:solidFill>
                </a:endParaRPr>
              </a:p>
            </p:txBody>
          </p:sp>
          <p:cxnSp>
            <p:nvCxnSpPr>
              <p:cNvPr id="82" name="Straight Arrow Connector 81"/>
              <p:cNvCxnSpPr/>
              <p:nvPr/>
            </p:nvCxnSpPr>
            <p:spPr>
              <a:xfrm flipH="1">
                <a:off x="5990493" y="2486476"/>
                <a:ext cx="245096" cy="249675"/>
              </a:xfrm>
              <a:prstGeom prst="straightConnector1">
                <a:avLst/>
              </a:prstGeom>
              <a:ln w="12700">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4832839" y="2017231"/>
                <a:ext cx="1096108" cy="215444"/>
              </a:xfrm>
              <a:prstGeom prst="rect">
                <a:avLst/>
              </a:prstGeom>
              <a:noFill/>
            </p:spPr>
            <p:txBody>
              <a:bodyPr wrap="square" rtlCol="0">
                <a:spAutoFit/>
              </a:bodyPr>
              <a:lstStyle/>
              <a:p>
                <a:pPr algn="ctr"/>
                <a:r>
                  <a:rPr lang="en-US" sz="800" dirty="0" smtClean="0">
                    <a:solidFill>
                      <a:schemeClr val="bg1"/>
                    </a:solidFill>
                  </a:rPr>
                  <a:t>Iraq</a:t>
                </a:r>
                <a:endParaRPr lang="en-US" sz="800" dirty="0">
                  <a:solidFill>
                    <a:schemeClr val="bg1"/>
                  </a:solidFill>
                </a:endParaRPr>
              </a:p>
            </p:txBody>
          </p:sp>
          <p:sp>
            <p:nvSpPr>
              <p:cNvPr id="84" name="TextBox 83"/>
              <p:cNvSpPr txBox="1"/>
              <p:nvPr/>
            </p:nvSpPr>
            <p:spPr>
              <a:xfrm>
                <a:off x="4905357" y="2647403"/>
                <a:ext cx="1096108" cy="215444"/>
              </a:xfrm>
              <a:prstGeom prst="rect">
                <a:avLst/>
              </a:prstGeom>
              <a:noFill/>
            </p:spPr>
            <p:txBody>
              <a:bodyPr wrap="square" rtlCol="0">
                <a:spAutoFit/>
              </a:bodyPr>
              <a:lstStyle/>
              <a:p>
                <a:pPr algn="ctr"/>
                <a:r>
                  <a:rPr lang="en-US" sz="800" dirty="0" smtClean="0">
                    <a:solidFill>
                      <a:schemeClr val="bg1"/>
                    </a:solidFill>
                  </a:rPr>
                  <a:t>KSA</a:t>
                </a:r>
                <a:endParaRPr lang="en-US" sz="800" dirty="0">
                  <a:solidFill>
                    <a:schemeClr val="bg1"/>
                  </a:solidFill>
                </a:endParaRPr>
              </a:p>
            </p:txBody>
          </p:sp>
          <p:cxnSp>
            <p:nvCxnSpPr>
              <p:cNvPr id="85" name="Straight Arrow Connector 84"/>
              <p:cNvCxnSpPr/>
              <p:nvPr/>
            </p:nvCxnSpPr>
            <p:spPr>
              <a:xfrm flipV="1">
                <a:off x="2681463" y="4033901"/>
                <a:ext cx="120353" cy="20690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2801816" y="3601317"/>
                <a:ext cx="1096108" cy="305766"/>
              </a:xfrm>
              <a:prstGeom prst="rect">
                <a:avLst/>
              </a:prstGeom>
              <a:noFill/>
            </p:spPr>
            <p:txBody>
              <a:bodyPr wrap="square" rtlCol="0">
                <a:spAutoFit/>
              </a:bodyPr>
              <a:lstStyle/>
              <a:p>
                <a:pPr algn="ctr"/>
                <a:r>
                  <a:rPr lang="en-US" sz="800" dirty="0" smtClean="0"/>
                  <a:t>Nigeria</a:t>
                </a:r>
                <a:endParaRPr lang="en-US" sz="800" dirty="0"/>
              </a:p>
            </p:txBody>
          </p:sp>
          <p:sp>
            <p:nvSpPr>
              <p:cNvPr id="87" name="TextBox 86"/>
              <p:cNvSpPr txBox="1"/>
              <p:nvPr/>
            </p:nvSpPr>
            <p:spPr>
              <a:xfrm>
                <a:off x="3335919" y="4899067"/>
                <a:ext cx="1096108" cy="305766"/>
              </a:xfrm>
              <a:prstGeom prst="rect">
                <a:avLst/>
              </a:prstGeom>
              <a:noFill/>
            </p:spPr>
            <p:txBody>
              <a:bodyPr wrap="square" rtlCol="0">
                <a:spAutoFit/>
              </a:bodyPr>
              <a:lstStyle/>
              <a:p>
                <a:pPr algn="ctr"/>
                <a:r>
                  <a:rPr lang="en-US" sz="800" dirty="0" smtClean="0"/>
                  <a:t>Angola</a:t>
                </a:r>
                <a:endParaRPr lang="en-US" sz="800" dirty="0"/>
              </a:p>
            </p:txBody>
          </p:sp>
          <p:sp>
            <p:nvSpPr>
              <p:cNvPr id="88" name="TextBox 87"/>
              <p:cNvSpPr txBox="1"/>
              <p:nvPr/>
            </p:nvSpPr>
            <p:spPr>
              <a:xfrm rot="20352433">
                <a:off x="5100530" y="3232596"/>
                <a:ext cx="1096108" cy="305766"/>
              </a:xfrm>
              <a:prstGeom prst="rect">
                <a:avLst/>
              </a:prstGeom>
              <a:noFill/>
            </p:spPr>
            <p:txBody>
              <a:bodyPr wrap="square" rtlCol="0">
                <a:spAutoFit/>
              </a:bodyPr>
              <a:lstStyle/>
              <a:p>
                <a:pPr algn="ctr"/>
                <a:r>
                  <a:rPr lang="en-US" sz="800" dirty="0" smtClean="0"/>
                  <a:t>Yemen</a:t>
                </a:r>
                <a:endParaRPr lang="en-US" sz="800" dirty="0"/>
              </a:p>
            </p:txBody>
          </p:sp>
          <p:sp>
            <p:nvSpPr>
              <p:cNvPr id="89" name="TextBox 88"/>
              <p:cNvSpPr txBox="1"/>
              <p:nvPr/>
            </p:nvSpPr>
            <p:spPr>
              <a:xfrm>
                <a:off x="4097216" y="2519860"/>
                <a:ext cx="996462" cy="215444"/>
              </a:xfrm>
              <a:prstGeom prst="rect">
                <a:avLst/>
              </a:prstGeom>
              <a:noFill/>
            </p:spPr>
            <p:txBody>
              <a:bodyPr wrap="square" rtlCol="0">
                <a:spAutoFit/>
              </a:bodyPr>
              <a:lstStyle/>
              <a:p>
                <a:pPr algn="ctr"/>
                <a:r>
                  <a:rPr lang="en-US" sz="800" dirty="0" smtClean="0">
                    <a:solidFill>
                      <a:schemeClr val="bg1"/>
                    </a:solidFill>
                  </a:rPr>
                  <a:t>Egypt</a:t>
                </a:r>
                <a:endParaRPr lang="en-US" sz="800" dirty="0">
                  <a:solidFill>
                    <a:schemeClr val="bg1"/>
                  </a:solidFill>
                </a:endParaRPr>
              </a:p>
            </p:txBody>
          </p:sp>
          <p:sp>
            <p:nvSpPr>
              <p:cNvPr id="90" name="TextBox 89"/>
              <p:cNvSpPr txBox="1"/>
              <p:nvPr/>
            </p:nvSpPr>
            <p:spPr>
              <a:xfrm rot="18380271">
                <a:off x="5578466" y="2912186"/>
                <a:ext cx="1096108" cy="215444"/>
              </a:xfrm>
              <a:prstGeom prst="rect">
                <a:avLst/>
              </a:prstGeom>
              <a:noFill/>
            </p:spPr>
            <p:txBody>
              <a:bodyPr wrap="square" rtlCol="0">
                <a:spAutoFit/>
              </a:bodyPr>
              <a:lstStyle/>
              <a:p>
                <a:pPr algn="ctr"/>
                <a:r>
                  <a:rPr lang="en-US" sz="800" dirty="0" smtClean="0"/>
                  <a:t>Oman</a:t>
                </a:r>
                <a:endParaRPr lang="en-US" sz="800" dirty="0"/>
              </a:p>
            </p:txBody>
          </p:sp>
          <p:sp>
            <p:nvSpPr>
              <p:cNvPr id="91" name="Oval 90"/>
              <p:cNvSpPr/>
              <p:nvPr/>
            </p:nvSpPr>
            <p:spPr>
              <a:xfrm>
                <a:off x="5791200" y="2514600"/>
                <a:ext cx="76200" cy="762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2" name="Straight Arrow Connector 91"/>
              <p:cNvCxnSpPr/>
              <p:nvPr/>
            </p:nvCxnSpPr>
            <p:spPr>
              <a:xfrm flipH="1">
                <a:off x="5867401" y="2133600"/>
                <a:ext cx="228599" cy="356383"/>
              </a:xfrm>
              <a:prstGeom prst="straightConnector1">
                <a:avLst/>
              </a:prstGeom>
              <a:ln w="12700">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5943600" y="1981200"/>
                <a:ext cx="697523" cy="215444"/>
              </a:xfrm>
              <a:prstGeom prst="rect">
                <a:avLst/>
              </a:prstGeom>
              <a:noFill/>
            </p:spPr>
            <p:txBody>
              <a:bodyPr wrap="square" rtlCol="0">
                <a:spAutoFit/>
              </a:bodyPr>
              <a:lstStyle/>
              <a:p>
                <a:pPr algn="ctr"/>
                <a:r>
                  <a:rPr lang="en-US" sz="800" dirty="0" smtClean="0"/>
                  <a:t>Bahrain</a:t>
                </a:r>
                <a:endParaRPr lang="en-US" sz="800" dirty="0"/>
              </a:p>
            </p:txBody>
          </p:sp>
          <p:sp>
            <p:nvSpPr>
              <p:cNvPr id="94" name="Oval 93"/>
              <p:cNvSpPr/>
              <p:nvPr/>
            </p:nvSpPr>
            <p:spPr>
              <a:xfrm>
                <a:off x="5596128" y="2377440"/>
                <a:ext cx="94488" cy="94488"/>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5" name="Straight Arrow Connector 94"/>
              <p:cNvCxnSpPr>
                <a:endCxn id="94" idx="0"/>
              </p:cNvCxnSpPr>
              <p:nvPr/>
            </p:nvCxnSpPr>
            <p:spPr>
              <a:xfrm flipH="1">
                <a:off x="5643372" y="2057400"/>
                <a:ext cx="71629" cy="320040"/>
              </a:xfrm>
              <a:prstGeom prst="straightConnector1">
                <a:avLst/>
              </a:prstGeom>
              <a:ln w="12700">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5486400" y="1828800"/>
                <a:ext cx="697523" cy="215444"/>
              </a:xfrm>
              <a:prstGeom prst="rect">
                <a:avLst/>
              </a:prstGeom>
              <a:noFill/>
            </p:spPr>
            <p:txBody>
              <a:bodyPr wrap="square" rtlCol="0">
                <a:spAutoFit/>
              </a:bodyPr>
              <a:lstStyle/>
              <a:p>
                <a:pPr algn="ctr"/>
                <a:r>
                  <a:rPr lang="en-US" sz="800" dirty="0" smtClean="0"/>
                  <a:t>Kuwait</a:t>
                </a:r>
                <a:endParaRPr lang="en-US" sz="800" dirty="0"/>
              </a:p>
            </p:txBody>
          </p:sp>
        </p:grpSp>
        <p:sp>
          <p:nvSpPr>
            <p:cNvPr id="14" name="TextBox 13"/>
            <p:cNvSpPr txBox="1"/>
            <p:nvPr/>
          </p:nvSpPr>
          <p:spPr>
            <a:xfrm>
              <a:off x="781548" y="3901775"/>
              <a:ext cx="697523" cy="305766"/>
            </a:xfrm>
            <a:prstGeom prst="rect">
              <a:avLst/>
            </a:prstGeom>
            <a:noFill/>
          </p:spPr>
          <p:txBody>
            <a:bodyPr wrap="square" rtlCol="0">
              <a:spAutoFit/>
            </a:bodyPr>
            <a:lstStyle/>
            <a:p>
              <a:pPr algn="ctr"/>
              <a:r>
                <a:rPr lang="en-US" sz="800" dirty="0" smtClean="0"/>
                <a:t>Ghana</a:t>
              </a:r>
              <a:endParaRPr lang="en-US" sz="800" dirty="0"/>
            </a:p>
          </p:txBody>
        </p:sp>
        <p:grpSp>
          <p:nvGrpSpPr>
            <p:cNvPr id="15" name="Group 14"/>
            <p:cNvGrpSpPr/>
            <p:nvPr/>
          </p:nvGrpSpPr>
          <p:grpSpPr>
            <a:xfrm>
              <a:off x="3092659" y="6055342"/>
              <a:ext cx="3080222" cy="744050"/>
              <a:chOff x="2286000" y="5334000"/>
              <a:chExt cx="2743200" cy="744050"/>
            </a:xfrm>
          </p:grpSpPr>
          <p:sp>
            <p:nvSpPr>
              <p:cNvPr id="17" name="Rectangle 16"/>
              <p:cNvSpPr/>
              <p:nvPr/>
            </p:nvSpPr>
            <p:spPr>
              <a:xfrm>
                <a:off x="2286000" y="5458381"/>
                <a:ext cx="245165" cy="104219"/>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2286000" y="5674281"/>
                <a:ext cx="245165" cy="104219"/>
              </a:xfrm>
              <a:prstGeom prst="rect">
                <a:avLst/>
              </a:prstGeom>
              <a:solidFill>
                <a:srgbClr val="95B3D7"/>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2286000" y="5890181"/>
                <a:ext cx="245165" cy="104219"/>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2577548" y="5334000"/>
                <a:ext cx="2451652" cy="744050"/>
              </a:xfrm>
              <a:prstGeom prst="rect">
                <a:avLst/>
              </a:prstGeom>
              <a:noFill/>
            </p:spPr>
            <p:txBody>
              <a:bodyPr wrap="square" rtlCol="0">
                <a:spAutoFit/>
              </a:bodyPr>
              <a:lstStyle/>
              <a:p>
                <a:pPr marL="171450" indent="-171450">
                  <a:lnSpc>
                    <a:spcPct val="130000"/>
                  </a:lnSpc>
                  <a:buFont typeface="Arial"/>
                  <a:buChar char="•"/>
                </a:pPr>
                <a:r>
                  <a:rPr lang="en-US" sz="1100" dirty="0" smtClean="0"/>
                  <a:t>Operation Centers / Offices</a:t>
                </a:r>
              </a:p>
              <a:p>
                <a:pPr marL="171450" indent="-171450">
                  <a:lnSpc>
                    <a:spcPct val="130000"/>
                  </a:lnSpc>
                  <a:buFont typeface="Arial"/>
                  <a:buChar char="•"/>
                </a:pPr>
                <a:r>
                  <a:rPr lang="en-US" sz="1100" dirty="0" smtClean="0"/>
                  <a:t>Current expansions / Joint Ventures</a:t>
                </a:r>
              </a:p>
              <a:p>
                <a:pPr marL="171450" indent="-171450">
                  <a:lnSpc>
                    <a:spcPct val="130000"/>
                  </a:lnSpc>
                  <a:buFont typeface="Arial"/>
                  <a:buChar char="•"/>
                </a:pPr>
                <a:r>
                  <a:rPr lang="en-US" sz="1100" dirty="0" smtClean="0"/>
                  <a:t>Future expansion</a:t>
                </a:r>
                <a:endParaRPr lang="en-US" sz="1100" dirty="0"/>
              </a:p>
            </p:txBody>
          </p:sp>
        </p:grpSp>
        <p:sp>
          <p:nvSpPr>
            <p:cNvPr id="16" name="TextBox 15"/>
            <p:cNvSpPr txBox="1"/>
            <p:nvPr/>
          </p:nvSpPr>
          <p:spPr>
            <a:xfrm>
              <a:off x="4525032" y="2006145"/>
              <a:ext cx="697523" cy="305766"/>
            </a:xfrm>
            <a:prstGeom prst="rect">
              <a:avLst/>
            </a:prstGeom>
            <a:noFill/>
          </p:spPr>
          <p:txBody>
            <a:bodyPr wrap="square" rtlCol="0">
              <a:spAutoFit/>
            </a:bodyPr>
            <a:lstStyle/>
            <a:p>
              <a:pPr algn="ctr"/>
              <a:r>
                <a:rPr lang="en-US" sz="800" dirty="0" smtClean="0"/>
                <a:t>UAE</a:t>
              </a:r>
              <a:endParaRPr lang="en-US" sz="800" dirty="0"/>
            </a:p>
          </p:txBody>
        </p:sp>
      </p:grpSp>
      <p:sp>
        <p:nvSpPr>
          <p:cNvPr id="97" name="Content Placeholder 3"/>
          <p:cNvSpPr>
            <a:spLocks noGrp="1"/>
          </p:cNvSpPr>
          <p:nvPr>
            <p:ph sz="half" idx="4294967295"/>
          </p:nvPr>
        </p:nvSpPr>
        <p:spPr>
          <a:xfrm>
            <a:off x="4749974" y="1992035"/>
            <a:ext cx="4184034" cy="3473765"/>
          </a:xfrm>
          <a:prstGeom prst="rect">
            <a:avLst/>
          </a:prstGeom>
        </p:spPr>
        <p:txBody>
          <a:bodyPr>
            <a:normAutofit/>
          </a:bodyPr>
          <a:lstStyle/>
          <a:p>
            <a:pPr marL="285750" indent="-285750">
              <a:spcAft>
                <a:spcPts val="1200"/>
              </a:spcAft>
              <a:buFont typeface="Wingdings" panose="05000000000000000000" pitchFamily="2" charset="2"/>
              <a:buChar char="ü"/>
            </a:pPr>
            <a:r>
              <a:rPr lang="en-US" sz="1600" dirty="0">
                <a:solidFill>
                  <a:schemeClr val="tx1">
                    <a:lumMod val="75000"/>
                    <a:lumOff val="25000"/>
                  </a:schemeClr>
                </a:solidFill>
                <a:latin typeface="Calibri Light" panose="020F0302020204030204" pitchFamily="34" charset="0"/>
                <a:cs typeface="Calibri"/>
              </a:rPr>
              <a:t>Strong presence across Middle East and North Africa</a:t>
            </a:r>
          </a:p>
          <a:p>
            <a:pPr marL="285750" indent="-285750">
              <a:spcAft>
                <a:spcPts val="1200"/>
              </a:spcAft>
              <a:buFont typeface="Wingdings" panose="05000000000000000000" pitchFamily="2" charset="2"/>
              <a:buChar char="ü"/>
            </a:pPr>
            <a:r>
              <a:rPr lang="en-US" sz="1600" dirty="0">
                <a:solidFill>
                  <a:schemeClr val="tx1">
                    <a:lumMod val="75000"/>
                    <a:lumOff val="25000"/>
                  </a:schemeClr>
                </a:solidFill>
                <a:latin typeface="Calibri Light" panose="020F0302020204030204" pitchFamily="34" charset="0"/>
                <a:cs typeface="Calibri"/>
              </a:rPr>
              <a:t>Solid foothold in the core market of Saudi Arabia</a:t>
            </a:r>
          </a:p>
          <a:p>
            <a:pPr marL="285750" indent="-285750">
              <a:spcAft>
                <a:spcPts val="1200"/>
              </a:spcAft>
              <a:buFont typeface="Wingdings" panose="05000000000000000000" pitchFamily="2" charset="2"/>
              <a:buChar char="ü"/>
            </a:pPr>
            <a:r>
              <a:rPr lang="en-US" sz="1600" dirty="0">
                <a:solidFill>
                  <a:schemeClr val="tx1">
                    <a:lumMod val="75000"/>
                    <a:lumOff val="25000"/>
                  </a:schemeClr>
                </a:solidFill>
                <a:latin typeface="Calibri Light" panose="020F0302020204030204" pitchFamily="34" charset="0"/>
                <a:cs typeface="Calibri"/>
              </a:rPr>
              <a:t>Successful track record of growth in Iraq, </a:t>
            </a:r>
            <a:r>
              <a:rPr lang="en-US" sz="1600" dirty="0" smtClean="0">
                <a:solidFill>
                  <a:schemeClr val="tx1">
                    <a:lumMod val="75000"/>
                    <a:lumOff val="25000"/>
                  </a:schemeClr>
                </a:solidFill>
                <a:latin typeface="Calibri Light" panose="020F0302020204030204" pitchFamily="34" charset="0"/>
                <a:cs typeface="Calibri"/>
              </a:rPr>
              <a:t>Algeria, Egypt </a:t>
            </a:r>
            <a:r>
              <a:rPr lang="en-US" sz="1600" dirty="0">
                <a:solidFill>
                  <a:schemeClr val="tx1">
                    <a:lumMod val="75000"/>
                    <a:lumOff val="25000"/>
                  </a:schemeClr>
                </a:solidFill>
                <a:latin typeface="Calibri Light" panose="020F0302020204030204" pitchFamily="34" charset="0"/>
                <a:cs typeface="Calibri"/>
              </a:rPr>
              <a:t>and Yemen.</a:t>
            </a:r>
          </a:p>
          <a:p>
            <a:pPr marL="285750" indent="-285750">
              <a:spcAft>
                <a:spcPts val="1200"/>
              </a:spcAft>
              <a:buFont typeface="Wingdings" panose="05000000000000000000" pitchFamily="2" charset="2"/>
              <a:buChar char="ü"/>
            </a:pPr>
            <a:r>
              <a:rPr lang="en-US" sz="1600" dirty="0">
                <a:solidFill>
                  <a:schemeClr val="tx1">
                    <a:lumMod val="75000"/>
                    <a:lumOff val="25000"/>
                  </a:schemeClr>
                </a:solidFill>
                <a:latin typeface="Calibri Light" panose="020F0302020204030204" pitchFamily="34" charset="0"/>
                <a:cs typeface="Calibri"/>
              </a:rPr>
              <a:t>Current expansion through establishment of operations or joint ventures in </a:t>
            </a:r>
            <a:r>
              <a:rPr lang="en-US" sz="1600" dirty="0" smtClean="0">
                <a:solidFill>
                  <a:schemeClr val="tx1">
                    <a:lumMod val="75000"/>
                    <a:lumOff val="25000"/>
                  </a:schemeClr>
                </a:solidFill>
                <a:latin typeface="Calibri Light" panose="020F0302020204030204" pitchFamily="34" charset="0"/>
                <a:cs typeface="Calibri"/>
              </a:rPr>
              <a:t>Kuwait</a:t>
            </a:r>
            <a:r>
              <a:rPr lang="en-US" sz="1600" dirty="0">
                <a:solidFill>
                  <a:schemeClr val="tx1">
                    <a:lumMod val="75000"/>
                    <a:lumOff val="25000"/>
                  </a:schemeClr>
                </a:solidFill>
                <a:latin typeface="Calibri Light" panose="020F0302020204030204" pitchFamily="34" charset="0"/>
                <a:cs typeface="Calibri"/>
              </a:rPr>
              <a:t>, Qatar and Oman.</a:t>
            </a:r>
          </a:p>
        </p:txBody>
      </p:sp>
      <p:sp>
        <p:nvSpPr>
          <p:cNvPr id="98" name="Title 1"/>
          <p:cNvSpPr txBox="1">
            <a:spLocks/>
          </p:cNvSpPr>
          <p:nvPr/>
        </p:nvSpPr>
        <p:spPr>
          <a:xfrm>
            <a:off x="4988134" y="402121"/>
            <a:ext cx="3945874"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Where We Are  </a:t>
            </a:r>
            <a:endParaRPr lang="en-US" dirty="0">
              <a:solidFill>
                <a:schemeClr val="accent1"/>
              </a:solidFill>
              <a:latin typeface="Calibri" panose="020F0502020204030204" pitchFamily="34" charset="0"/>
            </a:endParaRPr>
          </a:p>
        </p:txBody>
      </p:sp>
    </p:spTree>
    <p:extLst>
      <p:ext uri="{BB962C8B-B14F-4D97-AF65-F5344CB8AC3E}">
        <p14:creationId xmlns:p14="http://schemas.microsoft.com/office/powerpoint/2010/main" xmlns="" val="2516759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12992" y="377217"/>
            <a:ext cx="8596668" cy="9448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r>
              <a:rPr lang="en-US" dirty="0" smtClean="0">
                <a:solidFill>
                  <a:schemeClr val="accent1"/>
                </a:solidFill>
              </a:rPr>
              <a:t>Long-Term Partnership </a:t>
            </a:r>
            <a:endParaRPr lang="en-US" dirty="0">
              <a:solidFill>
                <a:schemeClr val="accent1"/>
              </a:solidFill>
            </a:endParaRPr>
          </a:p>
        </p:txBody>
      </p:sp>
      <p:sp>
        <p:nvSpPr>
          <p:cNvPr id="13" name="Content Placeholder 3"/>
          <p:cNvSpPr>
            <a:spLocks noGrp="1"/>
          </p:cNvSpPr>
          <p:nvPr>
            <p:ph sz="half" idx="4294967295"/>
          </p:nvPr>
        </p:nvSpPr>
        <p:spPr>
          <a:xfrm>
            <a:off x="4608406" y="2717088"/>
            <a:ext cx="4184034" cy="2778021"/>
          </a:xfrm>
          <a:prstGeom prst="rect">
            <a:avLst/>
          </a:prstGeom>
        </p:spPr>
        <p:txBody>
          <a:bodyPr>
            <a:normAutofit lnSpcReduction="10000"/>
          </a:bodyPr>
          <a:lstStyle/>
          <a:p>
            <a:pPr marL="285750" indent="-285750">
              <a:spcAft>
                <a:spcPts val="1200"/>
              </a:spcAft>
              <a:buFont typeface="Wingdings" panose="05000000000000000000" pitchFamily="2" charset="2"/>
              <a:buChar char="ü"/>
            </a:pPr>
            <a:r>
              <a:rPr lang="en-US" sz="2000" dirty="0">
                <a:solidFill>
                  <a:schemeClr val="accent1">
                    <a:lumMod val="75000"/>
                  </a:schemeClr>
                </a:solidFill>
                <a:latin typeface="Calibri Light" panose="020F0302020204030204" pitchFamily="34" charset="0"/>
                <a:cs typeface="Calibri"/>
              </a:rPr>
              <a:t>Over </a:t>
            </a:r>
            <a:r>
              <a:rPr lang="en-US" sz="2000" dirty="0" smtClean="0">
                <a:solidFill>
                  <a:schemeClr val="accent1">
                    <a:lumMod val="75000"/>
                  </a:schemeClr>
                </a:solidFill>
                <a:latin typeface="Calibri Light" panose="020F0302020204030204" pitchFamily="34" charset="0"/>
                <a:cs typeface="Calibri"/>
              </a:rPr>
              <a:t>800 </a:t>
            </a:r>
            <a:r>
              <a:rPr lang="en-US" sz="2000" dirty="0">
                <a:solidFill>
                  <a:schemeClr val="accent1">
                    <a:lumMod val="75000"/>
                  </a:schemeClr>
                </a:solidFill>
                <a:latin typeface="Calibri Light" panose="020F0302020204030204" pitchFamily="34" charset="0"/>
                <a:cs typeface="Calibri"/>
              </a:rPr>
              <a:t>professional staff with </a:t>
            </a:r>
            <a:r>
              <a:rPr lang="en-US" sz="2000" dirty="0" smtClean="0">
                <a:solidFill>
                  <a:schemeClr val="accent1">
                    <a:lumMod val="75000"/>
                  </a:schemeClr>
                </a:solidFill>
                <a:latin typeface="Calibri Light" panose="020F0302020204030204" pitchFamily="34" charset="0"/>
                <a:cs typeface="Calibri"/>
              </a:rPr>
              <a:t>corporate </a:t>
            </a:r>
            <a:r>
              <a:rPr lang="en-US" sz="2000" dirty="0">
                <a:solidFill>
                  <a:schemeClr val="accent1">
                    <a:lumMod val="75000"/>
                  </a:schemeClr>
                </a:solidFill>
                <a:latin typeface="Calibri Light" panose="020F0302020204030204" pitchFamily="34" charset="0"/>
                <a:cs typeface="Calibri"/>
              </a:rPr>
              <a:t>support staff of 50, working with clients across the MENA region.</a:t>
            </a:r>
          </a:p>
          <a:p>
            <a:pPr marL="285750" indent="-285750">
              <a:spcAft>
                <a:spcPts val="1200"/>
              </a:spcAft>
              <a:buFont typeface="Wingdings" panose="05000000000000000000" pitchFamily="2" charset="2"/>
              <a:buChar char="ü"/>
            </a:pPr>
            <a:r>
              <a:rPr lang="en-US" sz="2000" dirty="0">
                <a:solidFill>
                  <a:schemeClr val="accent1">
                    <a:lumMod val="75000"/>
                  </a:schemeClr>
                </a:solidFill>
                <a:latin typeface="Calibri Light" panose="020F0302020204030204" pitchFamily="34" charset="0"/>
                <a:cs typeface="Calibri"/>
              </a:rPr>
              <a:t>Expected additional 300 professional staff in deployment  to support existing and clients projects in </a:t>
            </a:r>
            <a:r>
              <a:rPr lang="en-US" sz="2000" dirty="0" smtClean="0">
                <a:solidFill>
                  <a:schemeClr val="accent1">
                    <a:lumMod val="75000"/>
                  </a:schemeClr>
                </a:solidFill>
                <a:latin typeface="Calibri Light" panose="020F0302020204030204" pitchFamily="34" charset="0"/>
                <a:cs typeface="Calibri"/>
              </a:rPr>
              <a:t>2016.</a:t>
            </a:r>
          </a:p>
          <a:p>
            <a:pPr marL="0" indent="0">
              <a:spcAft>
                <a:spcPts val="1200"/>
              </a:spcAft>
              <a:buNone/>
            </a:pPr>
            <a:endParaRPr lang="en-US" sz="2000" dirty="0">
              <a:solidFill>
                <a:schemeClr val="accent1">
                  <a:lumMod val="75000"/>
                </a:schemeClr>
              </a:solidFill>
              <a:latin typeface="Calibri Light" panose="020F0302020204030204" pitchFamily="34" charset="0"/>
              <a:cs typeface="Calibri"/>
            </a:endParaRPr>
          </a:p>
        </p:txBody>
      </p:sp>
      <p:sp>
        <p:nvSpPr>
          <p:cNvPr id="14" name="TextBox 13"/>
          <p:cNvSpPr txBox="1"/>
          <p:nvPr/>
        </p:nvSpPr>
        <p:spPr>
          <a:xfrm>
            <a:off x="3730613" y="1516190"/>
            <a:ext cx="4856038" cy="1046440"/>
          </a:xfrm>
          <a:prstGeom prst="rect">
            <a:avLst/>
          </a:prstGeom>
          <a:noFill/>
        </p:spPr>
        <p:txBody>
          <a:bodyPr wrap="square" rtlCol="0">
            <a:noAutofit/>
          </a:bodyPr>
          <a:lstStyle/>
          <a:p>
            <a:r>
              <a:rPr lang="en-US" sz="4400" b="1" dirty="0" smtClean="0">
                <a:solidFill>
                  <a:schemeClr val="accent1"/>
                </a:solidFill>
                <a:effectLst>
                  <a:outerShdw blurRad="38100" dist="38100" dir="2700000" algn="tl">
                    <a:srgbClr val="000000">
                      <a:alpha val="43137"/>
                    </a:srgbClr>
                  </a:outerShdw>
                </a:effectLst>
                <a:latin typeface="Calibri Light" panose="020F0302020204030204" pitchFamily="34" charset="0"/>
              </a:rPr>
              <a:t>150</a:t>
            </a:r>
            <a:r>
              <a:rPr lang="en-US" b="1" dirty="0" smtClean="0">
                <a:solidFill>
                  <a:srgbClr val="A50021"/>
                </a:solidFill>
                <a:latin typeface="Calibri Light" panose="020F0302020204030204" pitchFamily="34" charset="0"/>
              </a:rPr>
              <a:t>   </a:t>
            </a:r>
            <a:r>
              <a:rPr lang="en-US" sz="2000" dirty="0" smtClean="0">
                <a:solidFill>
                  <a:schemeClr val="accent1">
                    <a:lumMod val="75000"/>
                  </a:schemeClr>
                </a:solidFill>
                <a:latin typeface="Calibri Light" panose="020F0302020204030204" pitchFamily="34" charset="0"/>
              </a:rPr>
              <a:t>Engineers &amp; Technicians dedicated </a:t>
            </a:r>
          </a:p>
          <a:p>
            <a:r>
              <a:rPr lang="en-US" sz="2000" dirty="0" smtClean="0">
                <a:solidFill>
                  <a:schemeClr val="accent1">
                    <a:lumMod val="75000"/>
                  </a:schemeClr>
                </a:solidFill>
                <a:latin typeface="Calibri Light" panose="020F0302020204030204" pitchFamily="34" charset="0"/>
              </a:rPr>
              <a:t>                  for GE projects across the region</a:t>
            </a:r>
            <a:r>
              <a:rPr lang="en-US" dirty="0" smtClean="0">
                <a:solidFill>
                  <a:schemeClr val="accent1">
                    <a:lumMod val="75000"/>
                  </a:schemeClr>
                </a:solidFill>
                <a:latin typeface="Calibri Light" panose="020F0302020204030204" pitchFamily="34" charset="0"/>
              </a:rPr>
              <a:t>.</a:t>
            </a:r>
            <a:endParaRPr lang="en-US" dirty="0">
              <a:solidFill>
                <a:schemeClr val="accent1">
                  <a:lumMod val="75000"/>
                </a:schemeClr>
              </a:solidFill>
              <a:latin typeface="Calibri Light" panose="020F030202020403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xmlns="" val="2354768488"/>
              </p:ext>
            </p:extLst>
          </p:nvPr>
        </p:nvGraphicFramePr>
        <p:xfrm>
          <a:off x="0" y="2146041"/>
          <a:ext cx="5029200" cy="3017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45518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Slide Title Comes Here</a:t>
            </a:r>
            <a:endParaRPr lang="en-US" dirty="0"/>
          </a:p>
        </p:txBody>
      </p:sp>
      <p:sp>
        <p:nvSpPr>
          <p:cNvPr id="5" name="Title 1"/>
          <p:cNvSpPr txBox="1">
            <a:spLocks/>
          </p:cNvSpPr>
          <p:nvPr/>
        </p:nvSpPr>
        <p:spPr>
          <a:xfrm>
            <a:off x="349933" y="422930"/>
            <a:ext cx="8596668"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Engineering Capabilities </a:t>
            </a:r>
            <a:endParaRPr lang="en-US" dirty="0">
              <a:solidFill>
                <a:schemeClr val="accent1"/>
              </a:solidFill>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4061849" y="1819546"/>
            <a:ext cx="4941708" cy="3308490"/>
          </a:xfrm>
          <a:prstGeom prst="rect">
            <a:avLst/>
          </a:prstGeom>
        </p:spPr>
      </p:pic>
      <p:sp>
        <p:nvSpPr>
          <p:cNvPr id="6" name="Rectangle 5"/>
          <p:cNvSpPr/>
          <p:nvPr/>
        </p:nvSpPr>
        <p:spPr>
          <a:xfrm>
            <a:off x="887556" y="4040500"/>
            <a:ext cx="6096000" cy="1708160"/>
          </a:xfrm>
          <a:prstGeom prst="rect">
            <a:avLst/>
          </a:prstGeom>
        </p:spPr>
        <p:txBody>
          <a:bodyPr>
            <a:spAutoFit/>
          </a:bodyPr>
          <a:lstStyle/>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Project Development</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Mechanical / Process Systems Design</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Piping Design</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Civil &amp; Structural Design</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Electrical Systems Design</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Instrumentation and Control Systems Design</a:t>
            </a:r>
          </a:p>
          <a:p>
            <a:pPr marL="285750" indent="-285750">
              <a:buFont typeface="Wingdings" panose="05000000000000000000" pitchFamily="2" charset="2"/>
              <a:buChar char="ü"/>
            </a:pPr>
            <a:r>
              <a:rPr lang="en-US" sz="1500" dirty="0">
                <a:solidFill>
                  <a:schemeClr val="tx1">
                    <a:lumMod val="65000"/>
                    <a:lumOff val="35000"/>
                  </a:schemeClr>
                </a:solidFill>
                <a:latin typeface="Calibri Light" panose="020F0302020204030204" pitchFamily="34" charset="0"/>
              </a:rPr>
              <a:t>Procurement Management</a:t>
            </a:r>
            <a:endParaRPr lang="en-US" sz="1500" dirty="0">
              <a:solidFill>
                <a:schemeClr val="tx1">
                  <a:lumMod val="65000"/>
                  <a:lumOff val="35000"/>
                </a:schemeClr>
              </a:solidFill>
              <a:effectLst/>
              <a:latin typeface="Calibri Light" panose="020F03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457200" y="1962971"/>
            <a:ext cx="3604649" cy="2046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solidFill>
                  <a:schemeClr val="tx1">
                    <a:lumMod val="65000"/>
                    <a:lumOff val="35000"/>
                  </a:schemeClr>
                </a:solidFill>
                <a:latin typeface="Calibri Light" panose="020F0302020204030204" pitchFamily="34" charset="0"/>
              </a:rPr>
              <a:t>We </a:t>
            </a:r>
            <a:r>
              <a:rPr lang="en-US" sz="1500" dirty="0">
                <a:solidFill>
                  <a:schemeClr val="tx1">
                    <a:lumMod val="65000"/>
                    <a:lumOff val="35000"/>
                  </a:schemeClr>
                </a:solidFill>
                <a:latin typeface="Calibri Light" panose="020F0302020204030204" pitchFamily="34" charset="0"/>
              </a:rPr>
              <a:t>perform different forms of engineering, covering basic and detailed designs for Power Plants, substations, Industrial Systems and Public services buildings. We integrate efficiently between different engineering disciplines within the project to end up with reliable documents for the required services.</a:t>
            </a:r>
          </a:p>
          <a:p>
            <a:r>
              <a:rPr lang="en-US" sz="1500" dirty="0" smtClean="0">
                <a:solidFill>
                  <a:schemeClr val="tx1">
                    <a:lumMod val="65000"/>
                    <a:lumOff val="35000"/>
                  </a:schemeClr>
                </a:solidFill>
                <a:latin typeface="Calibri Light" panose="020F0302020204030204" pitchFamily="34" charset="0"/>
              </a:rPr>
              <a:t>services</a:t>
            </a:r>
            <a:r>
              <a:rPr lang="en-US" sz="1500" dirty="0">
                <a:solidFill>
                  <a:schemeClr val="tx1">
                    <a:lumMod val="65000"/>
                    <a:lumOff val="35000"/>
                  </a:schemeClr>
                </a:solidFill>
                <a:latin typeface="Calibri Light" panose="020F0302020204030204" pitchFamily="34" charset="0"/>
              </a:rPr>
              <a:t>.</a:t>
            </a:r>
          </a:p>
          <a:p>
            <a:endParaRPr lang="en-US" sz="1500" dirty="0">
              <a:solidFill>
                <a:schemeClr val="tx1">
                  <a:lumMod val="65000"/>
                  <a:lumOff val="35000"/>
                </a:schemeClr>
              </a:solidFill>
              <a:latin typeface="Calibri Light" panose="020F0302020204030204" pitchFamily="34" charset="0"/>
            </a:endParaRPr>
          </a:p>
        </p:txBody>
      </p:sp>
    </p:spTree>
    <p:extLst>
      <p:ext uri="{BB962C8B-B14F-4D97-AF65-F5344CB8AC3E}">
        <p14:creationId xmlns:p14="http://schemas.microsoft.com/office/powerpoint/2010/main" xmlns="" val="2989162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88269" y="897483"/>
            <a:ext cx="3926828" cy="643434"/>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sz="2400" dirty="0" smtClean="0">
                <a:solidFill>
                  <a:srgbClr val="A50021"/>
                </a:solidFill>
                <a:latin typeface="Calibri" panose="020F0502020204030204" pitchFamily="34" charset="0"/>
              </a:rPr>
              <a:t>Outages &amp; Turnarounds</a:t>
            </a:r>
            <a:endParaRPr lang="en-US" sz="2400" dirty="0">
              <a:solidFill>
                <a:srgbClr val="A50021"/>
              </a:solidFill>
              <a:latin typeface="Calibri" panose="020F0502020204030204" pitchFamily="34" charset="0"/>
            </a:endParaRPr>
          </a:p>
        </p:txBody>
      </p:sp>
      <p:sp>
        <p:nvSpPr>
          <p:cNvPr id="9" name="Chevron 8"/>
          <p:cNvSpPr/>
          <p:nvPr/>
        </p:nvSpPr>
        <p:spPr>
          <a:xfrm>
            <a:off x="6902236" y="381000"/>
            <a:ext cx="7620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a:off x="7519275" y="381000"/>
            <a:ext cx="685800" cy="83820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2" name="Picture 11"/>
          <p:cNvPicPr>
            <a:picLocks noChangeAspect="1"/>
          </p:cNvPicPr>
          <p:nvPr/>
        </p:nvPicPr>
        <p:blipFill>
          <a:blip r:embed="rId2" cstate="print"/>
          <a:stretch>
            <a:fillRect/>
          </a:stretch>
        </p:blipFill>
        <p:spPr>
          <a:xfrm>
            <a:off x="4616934" y="3538181"/>
            <a:ext cx="4267200" cy="2597007"/>
          </a:xfrm>
          <a:prstGeom prst="rect">
            <a:avLst/>
          </a:prstGeom>
          <a:effectLst>
            <a:glow rad="127000">
              <a:schemeClr val="bg1">
                <a:alpha val="58000"/>
              </a:schemeClr>
            </a:glow>
            <a:outerShdw blurRad="50800" dist="50800" dir="5400000" sx="91000" sy="91000" algn="ctr" rotWithShape="0">
              <a:srgbClr val="000000">
                <a:alpha val="85000"/>
              </a:srgbClr>
            </a:outerShdw>
            <a:softEdge rad="177800"/>
          </a:effectLst>
        </p:spPr>
      </p:pic>
      <p:sp>
        <p:nvSpPr>
          <p:cNvPr id="14" name="Rectangle 13"/>
          <p:cNvSpPr/>
          <p:nvPr/>
        </p:nvSpPr>
        <p:spPr>
          <a:xfrm>
            <a:off x="4697975" y="861063"/>
            <a:ext cx="2454415"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Outages Services </a:t>
            </a:r>
            <a:endParaRPr lang="en-US" dirty="0"/>
          </a:p>
        </p:txBody>
      </p:sp>
      <p:sp>
        <p:nvSpPr>
          <p:cNvPr id="17" name="Title 1"/>
          <p:cNvSpPr txBox="1">
            <a:spLocks/>
          </p:cNvSpPr>
          <p:nvPr/>
        </p:nvSpPr>
        <p:spPr>
          <a:xfrm>
            <a:off x="388269" y="333828"/>
            <a:ext cx="8596668" cy="7493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pPr algn="l"/>
            <a:r>
              <a:rPr lang="en-US" dirty="0" smtClean="0">
                <a:solidFill>
                  <a:schemeClr val="accent1"/>
                </a:solidFill>
                <a:latin typeface="Calibri" panose="020F0502020204030204" pitchFamily="34" charset="0"/>
              </a:rPr>
              <a:t>Engineering &amp; Field Services  </a:t>
            </a:r>
            <a:endParaRPr lang="en-US" dirty="0">
              <a:solidFill>
                <a:schemeClr val="accent1"/>
              </a:solidFill>
              <a:latin typeface="Calibri" panose="020F0502020204030204" pitchFamily="34" charset="0"/>
            </a:endParaRPr>
          </a:p>
        </p:txBody>
      </p:sp>
      <p:sp>
        <p:nvSpPr>
          <p:cNvPr id="3" name="Rectangle 2"/>
          <p:cNvSpPr/>
          <p:nvPr/>
        </p:nvSpPr>
        <p:spPr>
          <a:xfrm>
            <a:off x="461921" y="3354947"/>
            <a:ext cx="4075245" cy="1708160"/>
          </a:xfrm>
          <a:prstGeom prst="rect">
            <a:avLst/>
          </a:prstGeom>
        </p:spPr>
        <p:txBody>
          <a:bodyPr wrap="square">
            <a:spAutoFit/>
          </a:bodyPr>
          <a:lstStyle/>
          <a:p>
            <a:pPr algn="just"/>
            <a:endParaRPr lang="en-US" sz="1500" dirty="0">
              <a:solidFill>
                <a:schemeClr val="tx1">
                  <a:lumMod val="65000"/>
                  <a:lumOff val="35000"/>
                </a:schemeClr>
              </a:solidFill>
              <a:latin typeface="Calibri Light" panose="020F0302020204030204" pitchFamily="34" charset="0"/>
            </a:endParaRPr>
          </a:p>
          <a:p>
            <a:pPr algn="just"/>
            <a:r>
              <a:rPr lang="en-US" sz="1500" dirty="0" smtClean="0">
                <a:solidFill>
                  <a:schemeClr val="tx1">
                    <a:lumMod val="65000"/>
                    <a:lumOff val="35000"/>
                  </a:schemeClr>
                </a:solidFill>
                <a:latin typeface="Calibri Light" panose="020F0302020204030204" pitchFamily="34" charset="0"/>
              </a:rPr>
              <a:t>We provide </a:t>
            </a:r>
            <a:r>
              <a:rPr lang="en-US" sz="1500" dirty="0">
                <a:solidFill>
                  <a:schemeClr val="tx1">
                    <a:lumMod val="65000"/>
                    <a:lumOff val="35000"/>
                  </a:schemeClr>
                </a:solidFill>
                <a:latin typeface="Calibri Light" panose="020F0302020204030204" pitchFamily="34" charset="0"/>
              </a:rPr>
              <a:t>premier, value-added services for </a:t>
            </a:r>
            <a:r>
              <a:rPr lang="en-US" sz="1500" dirty="0" smtClean="0">
                <a:solidFill>
                  <a:schemeClr val="tx1">
                    <a:lumMod val="65000"/>
                    <a:lumOff val="35000"/>
                  </a:schemeClr>
                </a:solidFill>
                <a:latin typeface="Calibri Light" panose="020F0302020204030204" pitchFamily="34" charset="0"/>
              </a:rPr>
              <a:t>Power and Oil&amp; Gas customers</a:t>
            </a:r>
            <a:r>
              <a:rPr lang="en-US" sz="1500" dirty="0">
                <a:solidFill>
                  <a:schemeClr val="tx1">
                    <a:lumMod val="65000"/>
                    <a:lumOff val="35000"/>
                  </a:schemeClr>
                </a:solidFill>
                <a:latin typeface="Calibri Light" panose="020F0302020204030204" pitchFamily="34" charset="0"/>
              </a:rPr>
              <a:t>; assisting them in meeting the ever-present challenges of improving cost, plant safety, reliability, availability and capacity. You can count on </a:t>
            </a:r>
            <a:r>
              <a:rPr lang="en-US" sz="1500" dirty="0" smtClean="0">
                <a:solidFill>
                  <a:schemeClr val="tx1">
                    <a:lumMod val="65000"/>
                    <a:lumOff val="35000"/>
                  </a:schemeClr>
                </a:solidFill>
                <a:latin typeface="Calibri Light" panose="020F0302020204030204" pitchFamily="34" charset="0"/>
              </a:rPr>
              <a:t>MENAISCO to </a:t>
            </a:r>
            <a:r>
              <a:rPr lang="en-US" sz="1500" dirty="0">
                <a:solidFill>
                  <a:schemeClr val="tx1">
                    <a:lumMod val="65000"/>
                    <a:lumOff val="35000"/>
                  </a:schemeClr>
                </a:solidFill>
                <a:latin typeface="Calibri Light" panose="020F0302020204030204" pitchFamily="34" charset="0"/>
              </a:rPr>
              <a:t>be your partner in achieving optimal outage performance.</a:t>
            </a:r>
          </a:p>
        </p:txBody>
      </p:sp>
      <p:sp>
        <p:nvSpPr>
          <p:cNvPr id="4" name="Rectangle 3"/>
          <p:cNvSpPr/>
          <p:nvPr/>
        </p:nvSpPr>
        <p:spPr>
          <a:xfrm>
            <a:off x="461921" y="1925307"/>
            <a:ext cx="8116022" cy="1477328"/>
          </a:xfrm>
          <a:prstGeom prst="rect">
            <a:avLst/>
          </a:prstGeom>
        </p:spPr>
        <p:txBody>
          <a:bodyPr wrap="square">
            <a:spAutoFit/>
          </a:bodyPr>
          <a:lstStyle/>
          <a:p>
            <a:pPr algn="just"/>
            <a:r>
              <a:rPr lang="en-US" sz="1500" dirty="0">
                <a:solidFill>
                  <a:schemeClr val="tx1">
                    <a:lumMod val="65000"/>
                    <a:lumOff val="35000"/>
                  </a:schemeClr>
                </a:solidFill>
                <a:latin typeface="Calibri Light" panose="020F0302020204030204" pitchFamily="34" charset="0"/>
              </a:rPr>
              <a:t>MENAISCO offers  outage services utilizing its skilled workforce to help utilities successfully complete outage campaigns. We have excelled in performing these services resulting in our customers achieving top performance, including safe operation, extended component life, and maximized power output.</a:t>
            </a:r>
          </a:p>
          <a:p>
            <a:pPr algn="just"/>
            <a:endParaRPr lang="en-US" sz="1500" dirty="0">
              <a:solidFill>
                <a:schemeClr val="tx1">
                  <a:lumMod val="65000"/>
                  <a:lumOff val="35000"/>
                </a:schemeClr>
              </a:solidFill>
              <a:latin typeface="Calibri Light" panose="020F0302020204030204" pitchFamily="34" charset="0"/>
            </a:endParaRPr>
          </a:p>
          <a:p>
            <a:pPr algn="just"/>
            <a:r>
              <a:rPr lang="en-US" sz="1500" dirty="0">
                <a:solidFill>
                  <a:schemeClr val="tx1">
                    <a:lumMod val="65000"/>
                    <a:lumOff val="35000"/>
                  </a:schemeClr>
                </a:solidFill>
                <a:latin typeface="Calibri Light" panose="020F0302020204030204" pitchFamily="34" charset="0"/>
              </a:rPr>
              <a:t>We  provide timely resolution to any issue that impacts your outage schedule. Our bench strength allows for immediate crew mobilization to respond to plant resource needs. </a:t>
            </a:r>
          </a:p>
        </p:txBody>
      </p:sp>
    </p:spTree>
    <p:extLst>
      <p:ext uri="{BB962C8B-B14F-4D97-AF65-F5344CB8AC3E}">
        <p14:creationId xmlns:p14="http://schemas.microsoft.com/office/powerpoint/2010/main" xmlns="" val="3252493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B5C58ADDB8C942AAE055BAC98B3FA8" ma:contentTypeVersion="2" ma:contentTypeDescription="Create a new document." ma:contentTypeScope="" ma:versionID="e49674733e4fd15d8c9cd28a4f88abdd">
  <xsd:schema xmlns:xsd="http://www.w3.org/2001/XMLSchema" xmlns:xs="http://www.w3.org/2001/XMLSchema" xmlns:p="http://schemas.microsoft.com/office/2006/metadata/properties" xmlns:ns2="017f228f-6bf9-47f5-8ec7-f8c764aaf55c" targetNamespace="http://schemas.microsoft.com/office/2006/metadata/properties" ma:root="true" ma:fieldsID="ac323394fc1ceb6d171dbad4833c37b1" ns2:_="">
    <xsd:import namespace="017f228f-6bf9-47f5-8ec7-f8c764aaf55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7f228f-6bf9-47f5-8ec7-f8c764aaf5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443D65-B028-4E0B-9F1C-8FB668FB7309}">
  <ds:schemaRefs>
    <ds:schemaRef ds:uri="http://schemas.microsoft.com/sharepoint/v3/contenttype/forms"/>
  </ds:schemaRefs>
</ds:datastoreItem>
</file>

<file path=customXml/itemProps2.xml><?xml version="1.0" encoding="utf-8"?>
<ds:datastoreItem xmlns:ds="http://schemas.openxmlformats.org/officeDocument/2006/customXml" ds:itemID="{9933D467-FC10-4EDA-8464-DA3680503F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7f228f-6bf9-47f5-8ec7-f8c764aaf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F70AF1-41B2-47C2-BECB-20F07777012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1690</TotalTime>
  <Words>2188</Words>
  <Application>Microsoft Office PowerPoint</Application>
  <PresentationFormat>On-screen Show (4:3)</PresentationFormat>
  <Paragraphs>383</Paragraphs>
  <Slides>17</Slides>
  <Notes>2</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Office Theme</vt:lpstr>
      <vt:lpstr>1_Office Theme</vt:lpstr>
      <vt:lpstr>2_Office Theme</vt:lpstr>
      <vt:lpstr>3_Office Theme</vt:lpstr>
      <vt:lpstr>4_Office Theme</vt:lpstr>
      <vt:lpstr>Presentation Title</vt:lpstr>
      <vt:lpstr>Background</vt:lpstr>
      <vt:lpstr>Slide 3</vt:lpstr>
      <vt:lpstr>Health &amp; Safety Policy </vt:lpstr>
      <vt:lpstr>Slide Title Comes Here</vt:lpstr>
      <vt:lpstr>Slide 6</vt:lpstr>
      <vt:lpstr>Slide 7</vt:lpstr>
      <vt:lpstr>Slide Title Comes Here</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Marwan Bajjali</dc:creator>
  <cp:lastModifiedBy>iotagroup</cp:lastModifiedBy>
  <cp:revision>99</cp:revision>
  <dcterms:created xsi:type="dcterms:W3CDTF">2013-10-08T09:27:07Z</dcterms:created>
  <dcterms:modified xsi:type="dcterms:W3CDTF">2016-03-28T11:48:10Z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0x010100D8B5C58ADDB8C942AAE055BAC98B3FA8</vt:lpwstr>
  </property>
</Properties>
</file>